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sldIdLst>
    <p:sldId id="288" r:id="rId2"/>
    <p:sldId id="266" r:id="rId3"/>
    <p:sldId id="269" r:id="rId4"/>
    <p:sldId id="274" r:id="rId5"/>
    <p:sldId id="275" r:id="rId6"/>
    <p:sldId id="276" r:id="rId7"/>
    <p:sldId id="270" r:id="rId8"/>
    <p:sldId id="281" r:id="rId9"/>
    <p:sldId id="279" r:id="rId10"/>
    <p:sldId id="280" r:id="rId11"/>
    <p:sldId id="282" r:id="rId12"/>
    <p:sldId id="273" r:id="rId13"/>
    <p:sldId id="283" r:id="rId14"/>
    <p:sldId id="289" r:id="rId15"/>
    <p:sldId id="284" r:id="rId16"/>
    <p:sldId id="286" r:id="rId17"/>
    <p:sldId id="287" r:id="rId18"/>
    <p:sldId id="271" r:id="rId19"/>
    <p:sldId id="257" r:id="rId20"/>
    <p:sldId id="258" r:id="rId21"/>
  </p:sldIdLst>
  <p:sldSz cx="9144000" cy="6858000" type="screen4x3"/>
  <p:notesSz cx="6858000" cy="9144000"/>
  <p:embeddedFontLst>
    <p:embeddedFont>
      <p:font typeface="黑体" pitchFamily="2" charset="-122"/>
      <p:regular r:id="rId23"/>
    </p:embeddedFont>
    <p:embeddedFont>
      <p:font typeface="Impact" pitchFamily="34" charset="0"/>
      <p:regular r:id="rId24"/>
    </p:embeddedFont>
    <p:embeddedFont>
      <p:font typeface="Gadugi" charset="0"/>
      <p:regular r:id="rId25"/>
      <p:bold r:id="rId26"/>
    </p:embeddedFont>
    <p:embeddedFont>
      <p:font typeface="Arial Unicode MS" charset="-122"/>
      <p:regular r:id="rId27"/>
    </p:embeddedFont>
    <p:embeddedFont>
      <p:font typeface="Franklin Gothic Medium" pitchFamily="34" charset="0"/>
      <p:regular r:id="rId28"/>
      <p:italic r:id="rId29"/>
    </p:embeddedFont>
    <p:embeddedFont>
      <p:font typeface="华文中宋" pitchFamily="2" charset="-122"/>
      <p:regular r:id="rId30"/>
    </p:embeddedFont>
    <p:embeddedFont>
      <p:font typeface="Calibri Light" charset="0"/>
      <p:regular r:id="rId31"/>
      <p:italic r:id="rId32"/>
    </p:embeddedFont>
    <p:embeddedFont>
      <p:font typeface="方正兰亭纤黑_GBK" charset="-122"/>
      <p:regular r:id="rId33"/>
    </p:embeddedFont>
    <p:embeddedFont>
      <p:font typeface="华文细黑" pitchFamily="2" charset="-122"/>
      <p:regular r:id="rId34"/>
    </p:embeddedFont>
    <p:embeddedFont>
      <p:font typeface="方正粗宋简体" charset="-122"/>
      <p:regular r:id="rId35"/>
    </p:embeddedFont>
    <p:embeddedFont>
      <p:font typeface="微软雅黑" pitchFamily="34" charset="-122"/>
      <p:regular r:id="rId36"/>
      <p:bold r:id="rId37"/>
    </p:embeddedFont>
    <p:embeddedFont>
      <p:font typeface="PMingLiU-ExtB" charset="-120"/>
      <p:regular r:id="rId38"/>
    </p:embeddedFont>
    <p:embeddedFont>
      <p:font typeface="Calibri" pitchFamily="34" charset="0"/>
      <p:regular r:id="rId39"/>
      <p:bold r:id="rId40"/>
      <p:italic r:id="rId41"/>
      <p:boldItalic r:id="rId42"/>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9CE"/>
    <a:srgbClr val="000000"/>
    <a:srgbClr val="FFC000"/>
    <a:srgbClr val="08775F"/>
    <a:srgbClr val="366FBC"/>
    <a:srgbClr val="2E60A2"/>
    <a:srgbClr val="1F4E79"/>
    <a:srgbClr val="0D0D0D"/>
    <a:srgbClr val="F5F5F5"/>
    <a:srgbClr val="B2A4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0" d="100"/>
          <a:sy n="60" d="100"/>
        </p:scale>
        <p:origin x="-96" y="-4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Administrator\Desktop\&#24037;&#20316;&#31807;1.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中国电子商务市场交易规模（万亿元）</c:v>
          </c:tx>
          <c:spPr>
            <a:solidFill>
              <a:srgbClr val="5489CE"/>
            </a:solidFill>
            <a:ln>
              <a:noFill/>
            </a:ln>
            <a:effectLst>
              <a:outerShdw blurRad="57150" dist="19050" dir="5400000" algn="ctr" rotWithShape="0">
                <a:srgbClr val="000000">
                  <a:alpha val="63000"/>
                </a:srgbClr>
              </a:outerShdw>
            </a:effectLst>
          </c:spPr>
          <c:invertIfNegative val="0"/>
          <c:dPt>
            <c:idx val="3"/>
            <c:invertIfNegative val="0"/>
            <c:bubble3D val="0"/>
            <c:spPr>
              <a:solidFill>
                <a:srgbClr val="FFC000"/>
              </a:soli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Sheet1!$A$1:$A$8</c:f>
              <c:strCache>
                <c:ptCount val="8"/>
                <c:pt idx="0">
                  <c:v>2008</c:v>
                </c:pt>
                <c:pt idx="1">
                  <c:v>2009</c:v>
                </c:pt>
                <c:pt idx="2">
                  <c:v>2010</c:v>
                </c:pt>
                <c:pt idx="3">
                  <c:v>2011</c:v>
                </c:pt>
                <c:pt idx="4">
                  <c:v>2012e</c:v>
                </c:pt>
                <c:pt idx="5">
                  <c:v>2013e</c:v>
                </c:pt>
                <c:pt idx="6">
                  <c:v>2014e</c:v>
                </c:pt>
                <c:pt idx="7">
                  <c:v>2015e</c:v>
                </c:pt>
              </c:strCache>
            </c:strRef>
          </c:cat>
          <c:val>
            <c:numRef>
              <c:f>Sheet1!$B$1:$B$8</c:f>
              <c:numCache>
                <c:formatCode>0.0</c:formatCode>
                <c:ptCount val="8"/>
                <c:pt idx="0">
                  <c:v>2.9</c:v>
                </c:pt>
                <c:pt idx="1">
                  <c:v>3.6</c:v>
                </c:pt>
                <c:pt idx="2">
                  <c:v>4.8</c:v>
                </c:pt>
                <c:pt idx="3">
                  <c:v>6.3</c:v>
                </c:pt>
                <c:pt idx="4">
                  <c:v>8.4</c:v>
                </c:pt>
                <c:pt idx="5">
                  <c:v>10.6</c:v>
                </c:pt>
                <c:pt idx="6">
                  <c:v>13</c:v>
                </c:pt>
                <c:pt idx="7">
                  <c:v>15.7</c:v>
                </c:pt>
              </c:numCache>
            </c:numRef>
          </c:val>
        </c:ser>
        <c:dLbls>
          <c:dLblPos val="outEnd"/>
          <c:showLegendKey val="0"/>
          <c:showVal val="1"/>
          <c:showCatName val="0"/>
          <c:showSerName val="0"/>
          <c:showPercent val="0"/>
          <c:showBubbleSize val="0"/>
        </c:dLbls>
        <c:gapWidth val="100"/>
        <c:overlap val="-24"/>
        <c:axId val="172189952"/>
        <c:axId val="172201088"/>
      </c:barChart>
      <c:catAx>
        <c:axId val="172189952"/>
        <c:scaling>
          <c:orientation val="minMax"/>
        </c:scaling>
        <c:delete val="0"/>
        <c:axPos val="b"/>
        <c:numFmt formatCode="General"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172201088"/>
        <c:crosses val="autoZero"/>
        <c:auto val="1"/>
        <c:lblAlgn val="ctr"/>
        <c:lblOffset val="100"/>
        <c:noMultiLvlLbl val="0"/>
      </c:catAx>
      <c:valAx>
        <c:axId val="1722010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172189952"/>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550298274341158E-3"/>
          <c:y val="0"/>
          <c:w val="0.99664488791659733"/>
          <c:h val="0.65212122895435864"/>
        </c:manualLayout>
      </c:layout>
      <c:barChart>
        <c:barDir val="col"/>
        <c:grouping val="clustered"/>
        <c:varyColors val="0"/>
        <c:ser>
          <c:idx val="0"/>
          <c:order val="0"/>
          <c:tx>
            <c:strRef>
              <c:f>Sheet1!$B$1</c:f>
              <c:strCache>
                <c:ptCount val="1"/>
                <c:pt idx="0">
                  <c:v>电子商务人才需求</c:v>
                </c:pt>
              </c:strCache>
            </c:strRef>
          </c:tx>
          <c:spPr>
            <a:solidFill>
              <a:srgbClr val="FFC000"/>
            </a:solidFill>
          </c:spPr>
          <c:invertIfNegative val="0"/>
          <c:dPt>
            <c:idx val="0"/>
            <c:invertIfNegative val="0"/>
            <c:bubble3D val="0"/>
            <c:spPr>
              <a:solidFill>
                <a:srgbClr val="0070C0"/>
              </a:solidFill>
            </c:spPr>
          </c:dPt>
          <c:dPt>
            <c:idx val="2"/>
            <c:invertIfNegative val="0"/>
            <c:bubble3D val="0"/>
          </c:dPt>
          <c:dLbls>
            <c:spPr>
              <a:noFill/>
              <a:ln>
                <a:noFill/>
              </a:ln>
              <a:effectLst/>
            </c:spPr>
            <c:txPr>
              <a:bodyPr/>
              <a:lstStyle/>
              <a:p>
                <a:pPr>
                  <a:defRPr sz="1400"/>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Sheet1!$A$2:$A$3</c:f>
              <c:numCache>
                <c:formatCode>General</c:formatCode>
                <c:ptCount val="2"/>
                <c:pt idx="0">
                  <c:v>2007</c:v>
                </c:pt>
                <c:pt idx="1">
                  <c:v>2012</c:v>
                </c:pt>
              </c:numCache>
            </c:numRef>
          </c:cat>
          <c:val>
            <c:numRef>
              <c:f>Sheet1!$B$2:$B$3</c:f>
              <c:numCache>
                <c:formatCode>0.0_ </c:formatCode>
                <c:ptCount val="2"/>
                <c:pt idx="0">
                  <c:v>37.4</c:v>
                </c:pt>
                <c:pt idx="1">
                  <c:v>265.3</c:v>
                </c:pt>
              </c:numCache>
            </c:numRef>
          </c:val>
        </c:ser>
        <c:dLbls>
          <c:dLblPos val="outEnd"/>
          <c:showLegendKey val="0"/>
          <c:showVal val="1"/>
          <c:showCatName val="0"/>
          <c:showSerName val="0"/>
          <c:showPercent val="0"/>
          <c:showBubbleSize val="0"/>
        </c:dLbls>
        <c:gapWidth val="150"/>
        <c:axId val="172232704"/>
        <c:axId val="172235776"/>
      </c:barChart>
      <c:catAx>
        <c:axId val="172232704"/>
        <c:scaling>
          <c:orientation val="minMax"/>
        </c:scaling>
        <c:delete val="0"/>
        <c:axPos val="b"/>
        <c:numFmt formatCode="General" sourceLinked="1"/>
        <c:majorTickMark val="out"/>
        <c:minorTickMark val="none"/>
        <c:tickLblPos val="nextTo"/>
        <c:txPr>
          <a:bodyPr/>
          <a:lstStyle/>
          <a:p>
            <a:pPr>
              <a:defRPr sz="1400" baseline="0">
                <a:latin typeface="Arial" panose="020B0604020202020204" pitchFamily="34" charset="0"/>
                <a:cs typeface="Arial" panose="020B0604020202020204" pitchFamily="34" charset="0"/>
              </a:defRPr>
            </a:pPr>
            <a:endParaRPr lang="zh-CN"/>
          </a:p>
        </c:txPr>
        <c:crossAx val="172235776"/>
        <c:crosses val="autoZero"/>
        <c:auto val="1"/>
        <c:lblAlgn val="ctr"/>
        <c:lblOffset val="100"/>
        <c:noMultiLvlLbl val="0"/>
      </c:catAx>
      <c:valAx>
        <c:axId val="172235776"/>
        <c:scaling>
          <c:orientation val="minMax"/>
        </c:scaling>
        <c:delete val="1"/>
        <c:axPos val="l"/>
        <c:numFmt formatCode="0_ " sourceLinked="0"/>
        <c:majorTickMark val="out"/>
        <c:minorTickMark val="none"/>
        <c:tickLblPos val="nextTo"/>
        <c:crossAx val="172232704"/>
        <c:crosses val="autoZero"/>
        <c:crossBetween val="between"/>
      </c:valAx>
    </c:plotArea>
    <c:plotVisOnly val="1"/>
    <c:dispBlanksAs val="gap"/>
    <c:showDLblsOverMax val="0"/>
  </c:chart>
  <c:txPr>
    <a:bodyPr/>
    <a:lstStyle/>
    <a:p>
      <a:pPr>
        <a:defRPr sz="1800">
          <a:latin typeface="Arial" pitchFamily="34" charset="0"/>
          <a:cs typeface="Arial"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1652747951959"/>
          <c:y val="7.9839075348139624E-2"/>
          <c:w val="0.76950091465839487"/>
          <c:h val="0.7401991175521665"/>
        </c:manualLayout>
      </c:layout>
      <c:lineChart>
        <c:grouping val="standard"/>
        <c:varyColors val="0"/>
        <c:ser>
          <c:idx val="0"/>
          <c:order val="0"/>
          <c:tx>
            <c:strRef>
              <c:f>Sheet1!$E$16</c:f>
              <c:strCache>
                <c:ptCount val="1"/>
                <c:pt idx="0">
                  <c:v>电子商务行业</c:v>
                </c:pt>
              </c:strCache>
            </c:strRef>
          </c:tx>
          <c:spPr>
            <a:ln w="22225"/>
          </c:spPr>
          <c:marker>
            <c:symbol val="diamond"/>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Sheet1!$E$17:$E$23</c:f>
              <c:numCache>
                <c:formatCode>0.000%</c:formatCode>
                <c:ptCount val="7"/>
                <c:pt idx="0">
                  <c:v>4.7665515688335098E-3</c:v>
                </c:pt>
                <c:pt idx="1">
                  <c:v>3.4504328679377472E-2</c:v>
                </c:pt>
                <c:pt idx="2">
                  <c:v>6.4429765300505426E-2</c:v>
                </c:pt>
                <c:pt idx="3">
                  <c:v>0.5706975929540109</c:v>
                </c:pt>
                <c:pt idx="4">
                  <c:v>0.3206600610518941</c:v>
                </c:pt>
                <c:pt idx="5">
                  <c:v>4.6914877645999097E-3</c:v>
                </c:pt>
                <c:pt idx="6">
                  <c:v>2.5021268077866189E-4</c:v>
                </c:pt>
              </c:numCache>
            </c:numRef>
          </c:val>
          <c:smooth val="0"/>
        </c:ser>
        <c:ser>
          <c:idx val="1"/>
          <c:order val="1"/>
          <c:tx>
            <c:strRef>
              <c:f>Sheet1!$F$16</c:f>
              <c:strCache>
                <c:ptCount val="1"/>
                <c:pt idx="0">
                  <c:v>IT行业</c:v>
                </c:pt>
              </c:strCache>
            </c:strRef>
          </c:tx>
          <c:spPr>
            <a:ln w="22225"/>
          </c:spPr>
          <c:marker>
            <c:symbol val="squar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Sheet1!$F$17:$F$23</c:f>
              <c:numCache>
                <c:formatCode>0.000%</c:formatCode>
                <c:ptCount val="7"/>
                <c:pt idx="0">
                  <c:v>4.1031515945010753E-3</c:v>
                </c:pt>
                <c:pt idx="1">
                  <c:v>2.6150285233330215E-2</c:v>
                </c:pt>
                <c:pt idx="2">
                  <c:v>5.3481249415505472E-2</c:v>
                </c:pt>
                <c:pt idx="3">
                  <c:v>0.47092724212101372</c:v>
                </c:pt>
                <c:pt idx="4">
                  <c:v>0.43268961002525014</c:v>
                </c:pt>
                <c:pt idx="5">
                  <c:v>1.2087346862433368E-2</c:v>
                </c:pt>
                <c:pt idx="6">
                  <c:v>5.6111474796595906E-4</c:v>
                </c:pt>
              </c:numCache>
            </c:numRef>
          </c:val>
          <c:smooth val="0"/>
        </c:ser>
        <c:ser>
          <c:idx val="2"/>
          <c:order val="2"/>
          <c:tx>
            <c:strRef>
              <c:f>Sheet1!$G$16</c:f>
              <c:strCache>
                <c:ptCount val="1"/>
                <c:pt idx="0">
                  <c:v>传统行业</c:v>
                </c:pt>
              </c:strCache>
            </c:strRef>
          </c:tx>
          <c:spPr>
            <a:ln w="22225"/>
          </c:spPr>
          <c:marker>
            <c:symbol val="triangl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Sheet1!$G$17:$G$23</c:f>
              <c:numCache>
                <c:formatCode>0.000%</c:formatCode>
                <c:ptCount val="7"/>
                <c:pt idx="0">
                  <c:v>2.3453565976559052E-2</c:v>
                </c:pt>
                <c:pt idx="1">
                  <c:v>0.10717484828987044</c:v>
                </c:pt>
                <c:pt idx="2">
                  <c:v>0.12110316288810669</c:v>
                </c:pt>
                <c:pt idx="3">
                  <c:v>0.5434187451900635</c:v>
                </c:pt>
                <c:pt idx="4">
                  <c:v>0.20045923066247809</c:v>
                </c:pt>
                <c:pt idx="5">
                  <c:v>4.1507386800903323E-3</c:v>
                </c:pt>
                <c:pt idx="6">
                  <c:v>2.3970831283196448E-4</c:v>
                </c:pt>
              </c:numCache>
            </c:numRef>
          </c:val>
          <c:smooth val="0"/>
        </c:ser>
        <c:dLbls>
          <c:showLegendKey val="0"/>
          <c:showVal val="0"/>
          <c:showCatName val="0"/>
          <c:showSerName val="0"/>
          <c:showPercent val="0"/>
          <c:showBubbleSize val="0"/>
        </c:dLbls>
        <c:marker val="1"/>
        <c:smooth val="0"/>
        <c:axId val="172102400"/>
        <c:axId val="172103936"/>
      </c:lineChart>
      <c:catAx>
        <c:axId val="172102400"/>
        <c:scaling>
          <c:orientation val="minMax"/>
        </c:scaling>
        <c:delete val="0"/>
        <c:axPos val="b"/>
        <c:majorGridlines>
          <c:spPr>
            <a:ln w="6350">
              <a:solidFill>
                <a:schemeClr val="bg1">
                  <a:lumMod val="85000"/>
                </a:schemeClr>
              </a:solidFill>
            </a:ln>
          </c:spPr>
        </c:majorGridlines>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172103936"/>
        <c:crosses val="autoZero"/>
        <c:auto val="1"/>
        <c:lblAlgn val="ctr"/>
        <c:lblOffset val="100"/>
        <c:noMultiLvlLbl val="0"/>
      </c:catAx>
      <c:valAx>
        <c:axId val="172103936"/>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172102400"/>
        <c:crosses val="autoZero"/>
        <c:crossBetween val="between"/>
      </c:valAx>
    </c:plotArea>
    <c:legend>
      <c:legendPos val="b"/>
      <c:layout>
        <c:manualLayout>
          <c:xMode val="edge"/>
          <c:yMode val="edge"/>
          <c:x val="0.200411596277738"/>
          <c:y val="0.91394542251985944"/>
          <c:w val="0.60422731249502903"/>
          <c:h val="5.0063436837837129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Sheet2!$B$11</c:f>
              <c:strCache>
                <c:ptCount val="1"/>
                <c:pt idx="0">
                  <c:v>电子商务行业</c:v>
                </c:pt>
              </c:strCache>
            </c:strRef>
          </c:tx>
          <c:spPr>
            <a:ln w="22225"/>
          </c:spPr>
          <c:marker>
            <c:symbol val="diamond"/>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Sheet2!$B$12:$B$18</c:f>
              <c:numCache>
                <c:formatCode>0.000%</c:formatCode>
                <c:ptCount val="7"/>
                <c:pt idx="0">
                  <c:v>5.7613109048723896E-2</c:v>
                </c:pt>
                <c:pt idx="1">
                  <c:v>0.41418213457076564</c:v>
                </c:pt>
                <c:pt idx="2">
                  <c:v>0.24000870069605568</c:v>
                </c:pt>
                <c:pt idx="3">
                  <c:v>0.19667923433874709</c:v>
                </c:pt>
                <c:pt idx="4">
                  <c:v>7.9625870069605573E-2</c:v>
                </c:pt>
                <c:pt idx="5">
                  <c:v>8.7296983758700705E-3</c:v>
                </c:pt>
                <c:pt idx="6">
                  <c:v>3.1612529002320185E-3</c:v>
                </c:pt>
              </c:numCache>
            </c:numRef>
          </c:val>
          <c:smooth val="0"/>
        </c:ser>
        <c:ser>
          <c:idx val="1"/>
          <c:order val="1"/>
          <c:tx>
            <c:strRef>
              <c:f>Sheet2!$C$11</c:f>
              <c:strCache>
                <c:ptCount val="1"/>
                <c:pt idx="0">
                  <c:v>IT行业</c:v>
                </c:pt>
              </c:strCache>
            </c:strRef>
          </c:tx>
          <c:spPr>
            <a:ln w="22225"/>
          </c:spPr>
          <c:marker>
            <c:symbol val="squar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Sheet2!$C$12:$C$18</c:f>
              <c:numCache>
                <c:formatCode>0.000%</c:formatCode>
                <c:ptCount val="7"/>
                <c:pt idx="0">
                  <c:v>4.8078345911188237E-2</c:v>
                </c:pt>
                <c:pt idx="1">
                  <c:v>0.33588926106783973</c:v>
                </c:pt>
                <c:pt idx="2">
                  <c:v>0.26911228594105224</c:v>
                </c:pt>
                <c:pt idx="3">
                  <c:v>0.23571034612642425</c:v>
                </c:pt>
                <c:pt idx="4">
                  <c:v>9.510741622610544E-2</c:v>
                </c:pt>
                <c:pt idx="5">
                  <c:v>1.1286438785530758E-2</c:v>
                </c:pt>
                <c:pt idx="6">
                  <c:v>4.8159059418593705E-3</c:v>
                </c:pt>
              </c:numCache>
            </c:numRef>
          </c:val>
          <c:smooth val="0"/>
        </c:ser>
        <c:ser>
          <c:idx val="2"/>
          <c:order val="2"/>
          <c:tx>
            <c:strRef>
              <c:f>Sheet2!$D$11</c:f>
              <c:strCache>
                <c:ptCount val="1"/>
                <c:pt idx="0">
                  <c:v>传统行业</c:v>
                </c:pt>
              </c:strCache>
            </c:strRef>
          </c:tx>
          <c:spPr>
            <a:ln w="22225"/>
          </c:spPr>
          <c:marker>
            <c:symbol val="triangl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Sheet2!$D$12:$D$18</c:f>
              <c:numCache>
                <c:formatCode>0.000%</c:formatCode>
                <c:ptCount val="7"/>
                <c:pt idx="0">
                  <c:v>4.7060462524380051E-2</c:v>
                </c:pt>
                <c:pt idx="1">
                  <c:v>0.32110615770409584</c:v>
                </c:pt>
                <c:pt idx="2">
                  <c:v>0.24296461409863471</c:v>
                </c:pt>
                <c:pt idx="3">
                  <c:v>0.24378657007522986</c:v>
                </c:pt>
                <c:pt idx="4">
                  <c:v>0.11962942323767066</c:v>
                </c:pt>
                <c:pt idx="5">
                  <c:v>1.6592365561437727E-2</c:v>
                </c:pt>
                <c:pt idx="6">
                  <c:v>8.8604067985511292E-3</c:v>
                </c:pt>
              </c:numCache>
            </c:numRef>
          </c:val>
          <c:smooth val="0"/>
        </c:ser>
        <c:dLbls>
          <c:showLegendKey val="0"/>
          <c:showVal val="0"/>
          <c:showCatName val="0"/>
          <c:showSerName val="0"/>
          <c:showPercent val="0"/>
          <c:showBubbleSize val="0"/>
        </c:dLbls>
        <c:marker val="1"/>
        <c:smooth val="0"/>
        <c:axId val="173044480"/>
        <c:axId val="173046400"/>
      </c:lineChart>
      <c:catAx>
        <c:axId val="173044480"/>
        <c:scaling>
          <c:orientation val="minMax"/>
        </c:scaling>
        <c:delete val="0"/>
        <c:axPos val="b"/>
        <c:majorGridlines>
          <c:spPr>
            <a:ln>
              <a:solidFill>
                <a:schemeClr val="bg1">
                  <a:lumMod val="85000"/>
                </a:schemeClr>
              </a:solidFill>
            </a:ln>
          </c:spPr>
        </c:majorGridlines>
        <c:title>
          <c:tx>
            <c:rich>
              <a:bodyPr/>
              <a:lstStyle/>
              <a:p>
                <a:pPr>
                  <a:defRPr sz="1200" b="0">
                    <a:latin typeface="黑体" panose="02010609060101010101" pitchFamily="49" charset="-122"/>
                    <a:ea typeface="黑体" panose="02010609060101010101" pitchFamily="49" charset="-122"/>
                  </a:defRPr>
                </a:pPr>
                <a:r>
                  <a:rPr lang="zh-CN" altLang="en-US" sz="1200" b="0">
                    <a:latin typeface="黑体" panose="02010609060101010101" pitchFamily="49" charset="-122"/>
                    <a:ea typeface="黑体" panose="02010609060101010101" pitchFamily="49" charset="-122"/>
                  </a:rPr>
                  <a:t>工作经验</a:t>
                </a:r>
              </a:p>
            </c:rich>
          </c:tx>
          <c:layout>
            <c:manualLayout>
              <c:xMode val="edge"/>
              <c:yMode val="edge"/>
              <c:x val="0.88304551931008624"/>
              <c:y val="0.80977877156391387"/>
            </c:manualLayout>
          </c:layout>
          <c:overlay val="0"/>
        </c:title>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173046400"/>
        <c:crosses val="autoZero"/>
        <c:auto val="1"/>
        <c:lblAlgn val="ctr"/>
        <c:lblOffset val="100"/>
        <c:noMultiLvlLbl val="0"/>
      </c:catAx>
      <c:valAx>
        <c:axId val="173046400"/>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173044480"/>
        <c:crosses val="autoZero"/>
        <c:crossBetween val="between"/>
      </c:valAx>
    </c:plotArea>
    <c:legend>
      <c:legendPos val="b"/>
      <c:layout>
        <c:manualLayout>
          <c:xMode val="edge"/>
          <c:yMode val="edge"/>
          <c:x val="0.20115815523059619"/>
          <c:y val="0.87232578661983384"/>
          <c:w val="0.60149325225749495"/>
          <c:h val="5.0482728603648164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DB200-89D4-45D8-8D25-D6F89B59B6B2}" type="datetimeFigureOut">
              <a:rPr lang="zh-CN" altLang="en-US" smtClean="0"/>
              <a:t>2013-05-27</a:t>
            </a:fld>
            <a:endParaRPr lang="zh-CN" alt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AFA48-BD75-4974-A792-D2F2579F447A}" type="slidenum">
              <a:rPr lang="zh-CN" altLang="en-US" smtClean="0"/>
              <a:t>‹#›</a:t>
            </a:fld>
            <a:endParaRPr lang="zh-CN" altLang="en-US"/>
          </a:p>
        </p:txBody>
      </p:sp>
    </p:spTree>
    <p:extLst>
      <p:ext uri="{BB962C8B-B14F-4D97-AF65-F5344CB8AC3E}">
        <p14:creationId xmlns:p14="http://schemas.microsoft.com/office/powerpoint/2010/main" val="4223289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BE1AFA48-BD75-4974-A792-D2F2579F447A}" type="slidenum">
              <a:rPr lang="zh-CN" altLang="en-US" smtClean="0"/>
              <a:t>2</a:t>
            </a:fld>
            <a:endParaRPr lang="zh-CN" altLang="en-US"/>
          </a:p>
        </p:txBody>
      </p:sp>
    </p:spTree>
    <p:extLst>
      <p:ext uri="{BB962C8B-B14F-4D97-AF65-F5344CB8AC3E}">
        <p14:creationId xmlns:p14="http://schemas.microsoft.com/office/powerpoint/2010/main" val="3499411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859094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3129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6777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97035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2346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4"/>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2771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6"/>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105732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2"/>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04179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90723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43038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2013-05-27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32384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CFE2F3-1E58-4A6F-B00D-3F8182E4A2C5}" type="datetimeFigureOut">
              <a:rPr lang="zh-CN" altLang="en-US" smtClean="0"/>
              <a:t>2013-05-27</a:t>
            </a:fld>
            <a:endParaRPr lang="zh-CN" alt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50057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3500"/>
          <a:stretch/>
        </p:blipFill>
        <p:spPr>
          <a:xfrm>
            <a:off x="-2" y="0"/>
            <a:ext cx="9130355" cy="6912332"/>
          </a:xfrm>
          <a:prstGeom prst="rect">
            <a:avLst/>
          </a:prstGeom>
        </p:spPr>
      </p:pic>
      <p:sp>
        <p:nvSpPr>
          <p:cNvPr id="2" name="Rectangle 1"/>
          <p:cNvSpPr/>
          <p:nvPr/>
        </p:nvSpPr>
        <p:spPr>
          <a:xfrm>
            <a:off x="-3" y="729478"/>
            <a:ext cx="9143234" cy="1330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TextBox 5"/>
          <p:cNvSpPr txBox="1"/>
          <p:nvPr/>
        </p:nvSpPr>
        <p:spPr>
          <a:xfrm>
            <a:off x="3443850" y="868935"/>
            <a:ext cx="5609228" cy="1077218"/>
          </a:xfrm>
          <a:prstGeom prst="rect">
            <a:avLst/>
          </a:prstGeom>
          <a:noFill/>
        </p:spPr>
        <p:txBody>
          <a:bodyPr wrap="square" rtlCol="0">
            <a:spAutoFit/>
          </a:bodyPr>
          <a:lstStyle/>
          <a:p>
            <a:pPr algn="r"/>
            <a:r>
              <a:rPr lang="zh-CN" altLang="en-US" sz="3200" dirty="0">
                <a:solidFill>
                  <a:schemeClr val="bg1"/>
                </a:solidFill>
                <a:latin typeface="方正粗宋简体" panose="03000509000000000000" pitchFamily="65" charset="-122"/>
                <a:ea typeface="方正粗宋简体" panose="03000509000000000000" pitchFamily="65" charset="-122"/>
              </a:rPr>
              <a:t>电子商务行业人才需求的比较性研究</a:t>
            </a:r>
          </a:p>
        </p:txBody>
      </p:sp>
      <p:sp>
        <p:nvSpPr>
          <p:cNvPr id="7" name="TextBox 6"/>
          <p:cNvSpPr txBox="1"/>
          <p:nvPr/>
        </p:nvSpPr>
        <p:spPr>
          <a:xfrm>
            <a:off x="6077866" y="2199309"/>
            <a:ext cx="2975212" cy="923330"/>
          </a:xfrm>
          <a:prstGeom prst="rect">
            <a:avLst/>
          </a:prstGeom>
          <a:noFill/>
        </p:spPr>
        <p:txBody>
          <a:bodyPr wrap="square" rtlCol="0">
            <a:spAutoFit/>
          </a:bodyPr>
          <a:lstStyle/>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答辩人</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导师</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教授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7"/>
          <p:cNvSpPr/>
          <p:nvPr/>
        </p:nvSpPr>
        <p:spPr>
          <a:xfrm>
            <a:off x="9083675" y="2333627"/>
            <a:ext cx="59556" cy="6889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Tree>
    <p:extLst>
      <p:ext uri="{BB962C8B-B14F-4D97-AF65-F5344CB8AC3E}">
        <p14:creationId xmlns:p14="http://schemas.microsoft.com/office/powerpoint/2010/main" val="464343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387921" y="5044738"/>
            <a:ext cx="2753263" cy="183813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377351872"/>
              </p:ext>
            </p:extLst>
          </p:nvPr>
        </p:nvGraphicFramePr>
        <p:xfrm>
          <a:off x="1056067" y="1672193"/>
          <a:ext cx="6838682" cy="1677451"/>
        </p:xfrm>
        <a:graphic>
          <a:graphicData uri="http://schemas.openxmlformats.org/drawingml/2006/table">
            <a:tbl>
              <a:tblPr>
                <a:tableStyleId>{5C22544A-7EE6-4342-B048-85BDC9FD1C3A}</a:tableStyleId>
              </a:tblPr>
              <a:tblGrid>
                <a:gridCol w="1956720"/>
                <a:gridCol w="1495133"/>
                <a:gridCol w="1265596"/>
                <a:gridCol w="2121233"/>
              </a:tblGrid>
              <a:tr h="421699">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值</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err="1">
                          <a:effectLst/>
                          <a:latin typeface="黑体" panose="02010609060101010101" pitchFamily="49" charset="-122"/>
                          <a:ea typeface="黑体" panose="02010609060101010101" pitchFamily="49" charset="-122"/>
                        </a:rPr>
                        <a:t>df</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渐进</a:t>
                      </a:r>
                      <a:r>
                        <a:rPr lang="en-US" sz="1400" kern="0" dirty="0">
                          <a:effectLst/>
                          <a:latin typeface="黑体" panose="02010609060101010101" pitchFamily="49" charset="-122"/>
                          <a:ea typeface="黑体" panose="02010609060101010101" pitchFamily="49" charset="-122"/>
                        </a:rPr>
                        <a:t> Sig. (</a:t>
                      </a:r>
                      <a:r>
                        <a:rPr lang="zh-CN" sz="1400" kern="0" dirty="0">
                          <a:effectLst/>
                          <a:latin typeface="黑体" panose="02010609060101010101" pitchFamily="49" charset="-122"/>
                          <a:ea typeface="黑体" panose="02010609060101010101" pitchFamily="49" charset="-122"/>
                        </a:rPr>
                        <a:t>双侧</a:t>
                      </a:r>
                      <a:r>
                        <a:rPr lang="en-US" sz="1400" kern="0" dirty="0">
                          <a:effectLst/>
                          <a:latin typeface="黑体" panose="02010609060101010101" pitchFamily="49" charset="-122"/>
                          <a:ea typeface="黑体" panose="02010609060101010101" pitchFamily="49" charset="-122"/>
                        </a:rPr>
                        <a:t>)</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Pearson </a:t>
                      </a:r>
                      <a:r>
                        <a:rPr lang="zh-CN" sz="1400" kern="0" dirty="0">
                          <a:effectLst/>
                          <a:latin typeface="黑体" panose="02010609060101010101" pitchFamily="49" charset="-122"/>
                          <a:ea typeface="黑体" panose="02010609060101010101" pitchFamily="49" charset="-122"/>
                        </a:rPr>
                        <a:t>卡方</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2621.332</a:t>
                      </a:r>
                      <a:r>
                        <a:rPr lang="en-US" sz="1400" kern="0" baseline="30000" dirty="0">
                          <a:effectLst/>
                          <a:latin typeface="黑体" panose="02010609060101010101" pitchFamily="49" charset="-122"/>
                          <a:ea typeface="黑体" panose="02010609060101010101" pitchFamily="49" charset="-122"/>
                        </a:rPr>
                        <a:t>a</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似然比</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2642.852</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a:effectLst/>
                          <a:latin typeface="黑体" panose="02010609060101010101" pitchFamily="49" charset="-122"/>
                          <a:ea typeface="黑体" panose="02010609060101010101" pitchFamily="49" charset="-122"/>
                        </a:rPr>
                        <a:t>有效案例中的</a:t>
                      </a:r>
                      <a:r>
                        <a:rPr lang="en-US" sz="1400" kern="0">
                          <a:effectLst/>
                          <a:latin typeface="黑体" panose="02010609060101010101" pitchFamily="49" charset="-122"/>
                          <a:ea typeface="黑体" panose="02010609060101010101" pitchFamily="49" charset="-122"/>
                        </a:rPr>
                        <a:t> N</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165476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a:effectLst/>
                          <a:latin typeface="黑体" panose="02010609060101010101" pitchFamily="49" charset="-122"/>
                          <a:ea typeface="黑体" panose="02010609060101010101" pitchFamily="49" charset="-122"/>
                        </a:rPr>
                        <a:t> </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7" name="Rectangle 6"/>
          <p:cNvSpPr/>
          <p:nvPr/>
        </p:nvSpPr>
        <p:spPr>
          <a:xfrm>
            <a:off x="1740258" y="1291167"/>
            <a:ext cx="5162818"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a:t>
            </a:r>
            <a:r>
              <a:rPr lang="en-US" altLang="zh-CN" sz="1600" dirty="0">
                <a:latin typeface="黑体" panose="02010609060101010101" pitchFamily="49" charset="-122"/>
                <a:ea typeface="黑体" panose="02010609060101010101" pitchFamily="49" charset="-122"/>
              </a:rPr>
              <a:t>* </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行业（电子商务行业</a:t>
            </a:r>
            <a:r>
              <a:rPr lang="en-US" altLang="zh-CN" sz="1600" dirty="0">
                <a:latin typeface="黑体" panose="02010609060101010101" pitchFamily="49" charset="-122"/>
                <a:ea typeface="黑体" panose="02010609060101010101" pitchFamily="49" charset="-122"/>
              </a:rPr>
              <a:t>-IT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zh-CN"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卡方检验</a:t>
            </a:r>
            <a:endParaRPr lang="zh-CN" altLang="en-US" sz="1600" dirty="0">
              <a:latin typeface="黑体" panose="02010609060101010101" pitchFamily="49" charset="-122"/>
              <a:ea typeface="黑体" panose="02010609060101010101" pitchFamily="49" charset="-122"/>
            </a:endParaRPr>
          </a:p>
        </p:txBody>
      </p:sp>
      <p:sp>
        <p:nvSpPr>
          <p:cNvPr id="8" name="Rectangle 7"/>
          <p:cNvSpPr/>
          <p:nvPr/>
        </p:nvSpPr>
        <p:spPr>
          <a:xfrm>
            <a:off x="1353893" y="3460806"/>
            <a:ext cx="5768125" cy="276999"/>
          </a:xfrm>
          <a:prstGeom prst="rect">
            <a:avLst/>
          </a:prstGeom>
        </p:spPr>
        <p:txBody>
          <a:bodyPr wrap="square">
            <a:spAutoFit/>
          </a:bodyPr>
          <a:lstStyle/>
          <a:p>
            <a:r>
              <a:rPr lang="en-US" altLang="zh-CN" sz="1200" kern="0" dirty="0">
                <a:solidFill>
                  <a:srgbClr val="000000"/>
                </a:solidFill>
                <a:latin typeface="黑体" panose="02010609060101010101" pitchFamily="49" charset="-122"/>
                <a:ea typeface="黑体" panose="02010609060101010101" pitchFamily="49" charset="-122"/>
              </a:rPr>
              <a:t>a. 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单元格</a:t>
            </a:r>
            <a:r>
              <a:rPr lang="en-US" altLang="zh-CN" sz="1200" kern="0" dirty="0">
                <a:solidFill>
                  <a:srgbClr val="000000"/>
                </a:solidFill>
                <a:latin typeface="黑体" panose="02010609060101010101" pitchFamily="49" charset="-122"/>
                <a:ea typeface="黑体" panose="02010609060101010101" pitchFamily="49" charset="-122"/>
              </a:rPr>
              <a:t>(.0%)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的期望计数少于</a:t>
            </a:r>
            <a:r>
              <a:rPr lang="en-US" altLang="zh-CN" sz="1200" kern="0" dirty="0">
                <a:solidFill>
                  <a:srgbClr val="000000"/>
                </a:solidFill>
                <a:latin typeface="黑体" panose="02010609060101010101" pitchFamily="49" charset="-122"/>
                <a:ea typeface="黑体" panose="02010609060101010101" pitchFamily="49" charset="-122"/>
              </a:rPr>
              <a:t> 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。最小期望计数为</a:t>
            </a:r>
            <a:r>
              <a:rPr lang="en-US" altLang="zh-CN" sz="1200" kern="0" dirty="0">
                <a:solidFill>
                  <a:srgbClr val="000000"/>
                </a:solidFill>
                <a:latin typeface="黑体" panose="02010609060101010101" pitchFamily="49" charset="-122"/>
                <a:ea typeface="黑体" panose="02010609060101010101" pitchFamily="49" charset="-122"/>
              </a:rPr>
              <a:t> 32.85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1200" dirty="0">
              <a:latin typeface="黑体" panose="02010609060101010101" pitchFamily="49" charset="-122"/>
              <a:ea typeface="黑体" panose="02010609060101010101" pitchFamily="49" charset="-122"/>
            </a:endParaRPr>
          </a:p>
        </p:txBody>
      </p:sp>
      <p:sp>
        <p:nvSpPr>
          <p:cNvPr id="21" name="矩形 31"/>
          <p:cNvSpPr/>
          <p:nvPr/>
        </p:nvSpPr>
        <p:spPr>
          <a:xfrm>
            <a:off x="3744550" y="4233411"/>
            <a:ext cx="4150199" cy="307777"/>
          </a:xfrm>
          <a:prstGeom prst="rect">
            <a:avLst/>
          </a:prstGeom>
          <a:solidFill>
            <a:srgbClr val="0070C0"/>
          </a:solidFill>
        </p:spPr>
        <p:txBody>
          <a:bodyPr wrap="square">
            <a:spAutoFit/>
          </a:bodyPr>
          <a:lstStyle/>
          <a:p>
            <a:r>
              <a:rPr lang="zh-CN" altLang="en-US" sz="1400" dirty="0" smtClean="0">
                <a:solidFill>
                  <a:prstClr val="white"/>
                </a:solidFill>
                <a:latin typeface="Franklin Gothic Medium"/>
                <a:ea typeface="微软雅黑" panose="020B0503020204020204" pitchFamily="34" charset="-122"/>
              </a:rPr>
              <a:t>电子商务行业和</a:t>
            </a:r>
            <a:r>
              <a:rPr lang="en-US" altLang="zh-CN" sz="1400" dirty="0" smtClean="0">
                <a:solidFill>
                  <a:prstClr val="white"/>
                </a:solidFill>
                <a:latin typeface="Franklin Gothic Medium"/>
                <a:ea typeface="微软雅黑" panose="020B0503020204020204" pitchFamily="34" charset="-122"/>
              </a:rPr>
              <a:t>IT</a:t>
            </a:r>
            <a:r>
              <a:rPr lang="zh-CN" altLang="en-US" sz="1400" dirty="0" smtClean="0">
                <a:solidFill>
                  <a:prstClr val="white"/>
                </a:solidFill>
                <a:latin typeface="Franklin Gothic Medium"/>
                <a:ea typeface="微软雅黑" panose="020B0503020204020204" pitchFamily="34" charset="-122"/>
              </a:rPr>
              <a:t>行业人才学历有显著差异</a:t>
            </a:r>
            <a:endParaRPr lang="zh-CN" altLang="en-US" sz="1400" dirty="0">
              <a:solidFill>
                <a:prstClr val="white"/>
              </a:solidFill>
              <a:latin typeface="Franklin Gothic Medium"/>
              <a:ea typeface="微软雅黑" panose="020B0503020204020204" pitchFamily="34" charset="-122"/>
            </a:endParaRPr>
          </a:p>
        </p:txBody>
      </p:sp>
      <p:sp>
        <p:nvSpPr>
          <p:cNvPr id="22" name="矩形 11"/>
          <p:cNvSpPr/>
          <p:nvPr/>
        </p:nvSpPr>
        <p:spPr>
          <a:xfrm>
            <a:off x="996821" y="4233411"/>
            <a:ext cx="2717411" cy="307777"/>
          </a:xfrm>
          <a:prstGeom prst="rect">
            <a:avLst/>
          </a:prstGeom>
        </p:spPr>
        <p:txBody>
          <a:bodyPr wrap="none">
            <a:spAutoFit/>
          </a:bodyPr>
          <a:lstStyle/>
          <a:p>
            <a:r>
              <a:rPr lang="en-US" altLang="zh-CN" sz="1400" i="1" dirty="0" smtClean="0">
                <a:solidFill>
                  <a:prstClr val="black"/>
                </a:solidFill>
                <a:latin typeface="Franklin Gothic Medium"/>
                <a:ea typeface="微软雅黑" panose="020B0503020204020204" pitchFamily="34" charset="-122"/>
              </a:rPr>
              <a:t>p</a:t>
            </a:r>
            <a:r>
              <a:rPr lang="zh-CN" altLang="en-US" sz="1400" dirty="0" smtClean="0">
                <a:solidFill>
                  <a:prstClr val="black"/>
                </a:solidFill>
                <a:latin typeface="Franklin Gothic Medium"/>
                <a:ea typeface="微软雅黑" panose="020B0503020204020204" pitchFamily="34" charset="-122"/>
              </a:rPr>
              <a:t>值（渐进</a:t>
            </a:r>
            <a:r>
              <a:rPr lang="en-US" altLang="zh-CN" sz="1400" dirty="0" smtClean="0">
                <a:solidFill>
                  <a:prstClr val="black"/>
                </a:solidFill>
                <a:latin typeface="Franklin Gothic Medium"/>
                <a:ea typeface="微软雅黑" panose="020B0503020204020204" pitchFamily="34" charset="-122"/>
              </a:rPr>
              <a:t>Sig.</a:t>
            </a:r>
            <a:r>
              <a:rPr lang="zh-CN" altLang="en-US" sz="1400" dirty="0" smtClean="0">
                <a:solidFill>
                  <a:prstClr val="black"/>
                </a:solidFill>
                <a:latin typeface="Franklin Gothic Medium"/>
                <a:ea typeface="微软雅黑" panose="020B0503020204020204" pitchFamily="34" charset="-122"/>
              </a:rPr>
              <a:t>）为</a:t>
            </a:r>
            <a:r>
              <a:rPr lang="en-US" altLang="zh-CN" sz="1400" dirty="0" smtClean="0">
                <a:solidFill>
                  <a:prstClr val="black"/>
                </a:solidFill>
                <a:latin typeface="Franklin Gothic Medium"/>
                <a:ea typeface="微软雅黑" panose="020B0503020204020204" pitchFamily="34" charset="-122"/>
              </a:rPr>
              <a:t>0.000 &lt; 0.05,</a:t>
            </a:r>
            <a:endParaRPr lang="zh-CN" altLang="en-US" sz="1400" dirty="0">
              <a:solidFill>
                <a:prstClr val="black"/>
              </a:solidFill>
              <a:latin typeface="Franklin Gothic Medium"/>
              <a:ea typeface="微软雅黑" panose="020B0503020204020204" pitchFamily="34" charset="-122"/>
            </a:endParaRPr>
          </a:p>
        </p:txBody>
      </p:sp>
    </p:spTree>
    <p:extLst>
      <p:ext uri="{BB962C8B-B14F-4D97-AF65-F5344CB8AC3E}">
        <p14:creationId xmlns:p14="http://schemas.microsoft.com/office/powerpoint/2010/main" val="1444254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7782518" y="5975797"/>
            <a:ext cx="1358664" cy="907070"/>
          </a:xfrm>
          <a:prstGeom prst="rect">
            <a:avLst/>
          </a:prstGeom>
        </p:spPr>
      </p:pic>
      <p:sp>
        <p:nvSpPr>
          <p:cNvPr id="7" name="Rectangle 6"/>
          <p:cNvSpPr/>
          <p:nvPr/>
        </p:nvSpPr>
        <p:spPr>
          <a:xfrm>
            <a:off x="643784"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graphicFrame>
        <p:nvGraphicFramePr>
          <p:cNvPr id="10" name="Table 9"/>
          <p:cNvGraphicFramePr>
            <a:graphicFrameLocks noGrp="1"/>
          </p:cNvGraphicFramePr>
          <p:nvPr>
            <p:extLst>
              <p:ext uri="{D42A27DB-BD31-4B8C-83A1-F6EECF244321}">
                <p14:modId xmlns:p14="http://schemas.microsoft.com/office/powerpoint/2010/main" val="3162957749"/>
              </p:ext>
            </p:extLst>
          </p:nvPr>
        </p:nvGraphicFramePr>
        <p:xfrm>
          <a:off x="630903" y="3916605"/>
          <a:ext cx="3825188" cy="1016000"/>
        </p:xfrm>
        <a:graphic>
          <a:graphicData uri="http://schemas.openxmlformats.org/drawingml/2006/table">
            <a:tbl>
              <a:tblPr>
                <a:tableStyleId>{5C22544A-7EE6-4342-B048-85BDC9FD1C3A}</a:tableStyleId>
              </a:tblPr>
              <a:tblGrid>
                <a:gridCol w="1277070"/>
                <a:gridCol w="975189"/>
                <a:gridCol w="825473"/>
                <a:gridCol w="747456"/>
              </a:tblGrid>
              <a:tr h="252303">
                <a:tc>
                  <a:txBody>
                    <a:bodyPr/>
                    <a:lstStyle/>
                    <a:p>
                      <a:pPr algn="ctr">
                        <a:lnSpc>
                          <a:spcPts val="2000"/>
                        </a:lnSpc>
                        <a:spcAft>
                          <a:spcPts val="0"/>
                        </a:spcAft>
                      </a:pPr>
                      <a:r>
                        <a:rPr lang="en-US" sz="800" kern="0" dirty="0">
                          <a:effectLst/>
                          <a:latin typeface="黑体" panose="02010609060101010101" pitchFamily="49" charset="-122"/>
                          <a:ea typeface="黑体" panose="02010609060101010101" pitchFamily="49" charset="-122"/>
                        </a:rPr>
                        <a:t> </a:t>
                      </a:r>
                      <a:endParaRPr lang="zh-CN" sz="7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1164.202</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1165.613</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有效案例中的</a:t>
                      </a:r>
                      <a:r>
                        <a:rPr lang="en-US" sz="1100" kern="0" dirty="0">
                          <a:effectLst/>
                          <a:latin typeface="黑体" panose="02010609060101010101" pitchFamily="49" charset="-122"/>
                          <a:ea typeface="黑体" panose="02010609060101010101" pitchFamily="49" charset="-122"/>
                        </a:rPr>
                        <a:t> N</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143297</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1381788"/>
              </p:ext>
            </p:extLst>
          </p:nvPr>
        </p:nvGraphicFramePr>
        <p:xfrm>
          <a:off x="4713509" y="3908460"/>
          <a:ext cx="3812309" cy="1027192"/>
        </p:xfrm>
        <a:graphic>
          <a:graphicData uri="http://schemas.openxmlformats.org/drawingml/2006/table">
            <a:tbl>
              <a:tblPr>
                <a:tableStyleId>{5C22544A-7EE6-4342-B048-85BDC9FD1C3A}</a:tableStyleId>
              </a:tblPr>
              <a:tblGrid>
                <a:gridCol w="1140185"/>
                <a:gridCol w="871217"/>
                <a:gridCol w="737465"/>
                <a:gridCol w="1063442"/>
              </a:tblGrid>
              <a:tr h="256798">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2182.366</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似然比</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2202.317</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140740</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a:effectLst/>
                          <a:latin typeface="黑体" panose="02010609060101010101" pitchFamily="49" charset="-122"/>
                          <a:ea typeface="黑体" panose="02010609060101010101" pitchFamily="49" charset="-122"/>
                        </a:rPr>
                        <a:t> </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19923508"/>
              </p:ext>
            </p:extLst>
          </p:nvPr>
        </p:nvGraphicFramePr>
        <p:xfrm>
          <a:off x="643785" y="2074579"/>
          <a:ext cx="3812309" cy="1019388"/>
        </p:xfrm>
        <a:graphic>
          <a:graphicData uri="http://schemas.openxmlformats.org/drawingml/2006/table">
            <a:tbl>
              <a:tblPr>
                <a:tableStyleId>{5C22544A-7EE6-4342-B048-85BDC9FD1C3A}</a:tableStyleId>
              </a:tblPr>
              <a:tblGrid>
                <a:gridCol w="1288049"/>
                <a:gridCol w="1004552"/>
                <a:gridCol w="734096"/>
                <a:gridCol w="785612"/>
              </a:tblGrid>
              <a:tr h="254775">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2621.332</a:t>
                      </a:r>
                      <a:r>
                        <a:rPr lang="en-US" sz="1100" kern="0" baseline="30000" dirty="0">
                          <a:effectLst/>
                          <a:latin typeface="黑体" panose="02010609060101010101" pitchFamily="49" charset="-122"/>
                          <a:ea typeface="黑体" panose="02010609060101010101" pitchFamily="49" charset="-122"/>
                        </a:rPr>
                        <a:t>a</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2642.852</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775">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1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165476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86106954"/>
              </p:ext>
            </p:extLst>
          </p:nvPr>
        </p:nvGraphicFramePr>
        <p:xfrm>
          <a:off x="4713507" y="2073080"/>
          <a:ext cx="3812308" cy="1027119"/>
        </p:xfrm>
        <a:graphic>
          <a:graphicData uri="http://schemas.openxmlformats.org/drawingml/2006/table">
            <a:tbl>
              <a:tblPr>
                <a:tableStyleId>{5C22544A-7EE6-4342-B048-85BDC9FD1C3A}</a:tableStyleId>
              </a:tblPr>
              <a:tblGrid>
                <a:gridCol w="1140697"/>
                <a:gridCol w="871050"/>
                <a:gridCol w="737323"/>
                <a:gridCol w="1063238"/>
              </a:tblGrid>
              <a:tr h="247769">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值</a:t>
                      </a: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err="1">
                          <a:solidFill>
                            <a:schemeClr val="dk1"/>
                          </a:solidFill>
                          <a:effectLst/>
                          <a:latin typeface="黑体" panose="02010609060101010101" pitchFamily="49" charset="-122"/>
                          <a:ea typeface="黑体" panose="02010609060101010101" pitchFamily="49" charset="-122"/>
                          <a:cs typeface="+mn-cs"/>
                        </a:rPr>
                        <a:t>df</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渐进</a:t>
                      </a:r>
                      <a:r>
                        <a:rPr lang="en-US" sz="1100" kern="0" dirty="0">
                          <a:solidFill>
                            <a:schemeClr val="dk1"/>
                          </a:solidFill>
                          <a:effectLst/>
                          <a:latin typeface="黑体" panose="02010609060101010101" pitchFamily="49" charset="-122"/>
                          <a:ea typeface="黑体" panose="02010609060101010101" pitchFamily="49" charset="-122"/>
                          <a:cs typeface="+mn-cs"/>
                        </a:rPr>
                        <a:t> </a:t>
                      </a:r>
                      <a:r>
                        <a:rPr lang="en-US" sz="1100" kern="0" dirty="0" smtClean="0">
                          <a:solidFill>
                            <a:schemeClr val="dk1"/>
                          </a:solidFill>
                          <a:effectLst/>
                          <a:latin typeface="黑体" panose="02010609060101010101" pitchFamily="49" charset="-122"/>
                          <a:ea typeface="黑体" panose="02010609060101010101" pitchFamily="49" charset="-122"/>
                          <a:cs typeface="+mn-cs"/>
                        </a:rPr>
                        <a:t>Sig.</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Pearson </a:t>
                      </a:r>
                      <a:r>
                        <a:rPr lang="zh-CN" sz="1100" kern="0" dirty="0">
                          <a:solidFill>
                            <a:schemeClr val="dk1"/>
                          </a:solidFill>
                          <a:effectLst/>
                          <a:latin typeface="黑体" panose="02010609060101010101" pitchFamily="49" charset="-122"/>
                          <a:ea typeface="黑体" panose="02010609060101010101" pitchFamily="49" charset="-122"/>
                          <a:cs typeface="+mn-cs"/>
                        </a:rPr>
                        <a:t>卡方</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7601.211a</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似然比</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7872.819</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63325">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有效案例中的</a:t>
                      </a:r>
                      <a:r>
                        <a:rPr lang="en-US" sz="1100" kern="0">
                          <a:solidFill>
                            <a:schemeClr val="dk1"/>
                          </a:solidFill>
                          <a:effectLst/>
                          <a:latin typeface="黑体" panose="02010609060101010101" pitchFamily="49" charset="-122"/>
                          <a:ea typeface="黑体" panose="02010609060101010101" pitchFamily="49" charset="-122"/>
                          <a:cs typeface="+mn-cs"/>
                        </a:rPr>
                        <a:t> N</a:t>
                      </a:r>
                      <a:endParaRPr lang="zh-CN" sz="1100" kern="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159195</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12" name="Rectangle 11"/>
          <p:cNvSpPr/>
          <p:nvPr/>
        </p:nvSpPr>
        <p:spPr>
          <a:xfrm>
            <a:off x="4698645"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sp>
        <p:nvSpPr>
          <p:cNvPr id="13" name="Rectangle 12"/>
          <p:cNvSpPr/>
          <p:nvPr/>
        </p:nvSpPr>
        <p:spPr>
          <a:xfrm>
            <a:off x="643798"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sp>
        <p:nvSpPr>
          <p:cNvPr id="14" name="Rectangle 13"/>
          <p:cNvSpPr/>
          <p:nvPr/>
        </p:nvSpPr>
        <p:spPr>
          <a:xfrm>
            <a:off x="4698646"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cxnSp>
        <p:nvCxnSpPr>
          <p:cNvPr id="16" name="Straight Connector 15"/>
          <p:cNvCxnSpPr/>
          <p:nvPr/>
        </p:nvCxnSpPr>
        <p:spPr>
          <a:xfrm>
            <a:off x="643782" y="3300032"/>
            <a:ext cx="786717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矩形 21"/>
          <p:cNvSpPr/>
          <p:nvPr/>
        </p:nvSpPr>
        <p:spPr>
          <a:xfrm>
            <a:off x="641400" y="5276775"/>
            <a:ext cx="6813500" cy="338554"/>
          </a:xfrm>
          <a:prstGeom prst="rect">
            <a:avLst/>
          </a:prstGeom>
        </p:spPr>
        <p:txBody>
          <a:bodyPr wrap="square">
            <a:spAutoFit/>
          </a:bodyPr>
          <a:lstStyle/>
          <a:p>
            <a:r>
              <a:rPr lang="zh-CN" altLang="en-US" sz="1600" dirty="0">
                <a:solidFill>
                  <a:prstClr val="black"/>
                </a:solidFill>
                <a:latin typeface="Franklin Gothic Medium"/>
                <a:ea typeface="微软雅黑" panose="020B0503020204020204" pitchFamily="34" charset="-122"/>
              </a:rPr>
              <a:t>所有卡方检验结果</a:t>
            </a:r>
            <a:r>
              <a:rPr lang="en-US" altLang="zh-CN" sz="1600" i="1" dirty="0">
                <a:solidFill>
                  <a:prstClr val="black"/>
                </a:solidFill>
                <a:latin typeface="Franklin Gothic Medium"/>
                <a:ea typeface="微软雅黑" panose="020B0503020204020204" pitchFamily="34" charset="-122"/>
              </a:rPr>
              <a:t>p</a:t>
            </a:r>
            <a:r>
              <a:rPr lang="zh-CN" altLang="en-US" sz="1600" dirty="0">
                <a:solidFill>
                  <a:prstClr val="black"/>
                </a:solidFill>
                <a:latin typeface="Franklin Gothic Medium"/>
                <a:ea typeface="微软雅黑" panose="020B0503020204020204" pitchFamily="34" charset="-122"/>
              </a:rPr>
              <a:t>值都小于</a:t>
            </a:r>
            <a:r>
              <a:rPr lang="en-US" altLang="zh-CN" sz="1600" dirty="0">
                <a:solidFill>
                  <a:prstClr val="black"/>
                </a:solidFill>
                <a:latin typeface="Franklin Gothic Medium"/>
                <a:ea typeface="微软雅黑" panose="020B0503020204020204" pitchFamily="34" charset="-122"/>
              </a:rPr>
              <a:t>0.05</a:t>
            </a:r>
            <a:r>
              <a:rPr lang="zh-CN" altLang="en-US" sz="1600" dirty="0">
                <a:solidFill>
                  <a:prstClr val="black"/>
                </a:solidFill>
                <a:latin typeface="Franklin Gothic Medium"/>
                <a:ea typeface="微软雅黑" panose="020B0503020204020204" pitchFamily="34" charset="-122"/>
              </a:rPr>
              <a:t>，说明：</a:t>
            </a:r>
            <a:endParaRPr lang="zh-CN" altLang="en-US" sz="1600" i="1" dirty="0">
              <a:solidFill>
                <a:prstClr val="black"/>
              </a:solidFill>
              <a:latin typeface="Franklin Gothic Medium"/>
              <a:ea typeface="微软雅黑" panose="020B0503020204020204" pitchFamily="34" charset="-122"/>
            </a:endParaRPr>
          </a:p>
        </p:txBody>
      </p:sp>
      <p:sp>
        <p:nvSpPr>
          <p:cNvPr id="18" name="矩形 25"/>
          <p:cNvSpPr/>
          <p:nvPr/>
        </p:nvSpPr>
        <p:spPr>
          <a:xfrm>
            <a:off x="641400" y="5612587"/>
            <a:ext cx="7869552" cy="338554"/>
          </a:xfrm>
          <a:prstGeom prst="rect">
            <a:avLst/>
          </a:prstGeom>
          <a:solidFill>
            <a:srgbClr val="0070C0"/>
          </a:solidFill>
        </p:spPr>
        <p:txBody>
          <a:bodyPr wrap="square">
            <a:spAutoFit/>
          </a:bodyPr>
          <a:lstStyle/>
          <a:p>
            <a:r>
              <a:rPr lang="zh-CN" altLang="en-US" sz="1600" dirty="0">
                <a:solidFill>
                  <a:prstClr val="white"/>
                </a:solidFill>
                <a:latin typeface="Franklin Gothic Medium"/>
                <a:ea typeface="微软雅黑" panose="020B0503020204020204" pitchFamily="34" charset="-122"/>
              </a:rPr>
              <a:t>电子商务与其他两个行业在学历和工作经验两个维度，对人才的需求有显著的差异</a:t>
            </a:r>
          </a:p>
        </p:txBody>
      </p:sp>
    </p:spTree>
    <p:extLst>
      <p:ext uri="{BB962C8B-B14F-4D97-AF65-F5344CB8AC3E}">
        <p14:creationId xmlns:p14="http://schemas.microsoft.com/office/powerpoint/2010/main" val="1114223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3</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en-US" dirty="0"/>
              <a:t>对比分析</a:t>
            </a:r>
          </a:p>
        </p:txBody>
      </p:sp>
    </p:spTree>
    <p:extLst>
      <p:ext uri="{BB962C8B-B14F-4D97-AF65-F5344CB8AC3E}">
        <p14:creationId xmlns:p14="http://schemas.microsoft.com/office/powerpoint/2010/main" val="929446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0157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aphicFrame>
        <p:nvGraphicFramePr>
          <p:cNvPr id="4" name="图表 5"/>
          <p:cNvGraphicFramePr/>
          <p:nvPr>
            <p:extLst>
              <p:ext uri="{D42A27DB-BD31-4B8C-83A1-F6EECF244321}">
                <p14:modId xmlns:p14="http://schemas.microsoft.com/office/powerpoint/2010/main" val="3458677552"/>
              </p:ext>
            </p:extLst>
          </p:nvPr>
        </p:nvGraphicFramePr>
        <p:xfrm>
          <a:off x="1094705" y="1250755"/>
          <a:ext cx="6903075" cy="325774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644569" y="10157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2" y="5207370"/>
            <a:ext cx="7315201" cy="13966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758036"/>
            <a:ext cx="7044931" cy="960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行业和传统行业相比，电子商务行业偏好受过高等教育的专科人才，对高学历人才和低学历人才的需求都不高。</a:t>
            </a:r>
          </a:p>
        </p:txBody>
      </p:sp>
      <p:sp>
        <p:nvSpPr>
          <p:cNvPr id="11" name="Rectangle 14"/>
          <p:cNvSpPr>
            <a:spLocks noChangeArrowheads="1"/>
          </p:cNvSpPr>
          <p:nvPr/>
        </p:nvSpPr>
        <p:spPr bwMode="auto">
          <a:xfrm>
            <a:off x="1023247" y="52962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858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电子商务行业学历需求特征</a:t>
            </a:r>
          </a:p>
        </p:txBody>
      </p:sp>
    </p:spTree>
    <p:extLst>
      <p:ext uri="{BB962C8B-B14F-4D97-AF65-F5344CB8AC3E}">
        <p14:creationId xmlns:p14="http://schemas.microsoft.com/office/powerpoint/2010/main" val="1706966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信息密集性</a:t>
            </a: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职能草根性</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知识重构性</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111179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1681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Rectangle 4"/>
          <p:cNvSpPr/>
          <p:nvPr/>
        </p:nvSpPr>
        <p:spPr>
          <a:xfrm>
            <a:off x="2644569" y="11681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cs typeface="Times New Roman" panose="02020603050405020304" pitchFamily="18" charset="0"/>
              </a:rPr>
              <a:t>工作经验</a:t>
            </a:r>
            <a:r>
              <a:rPr lang="zh-CN" altLang="zh-CN" sz="1600" dirty="0">
                <a:latin typeface="黑体" panose="02010609060101010101" pitchFamily="49" charset="-122"/>
                <a:ea typeface="黑体" panose="02010609060101010101" pitchFamily="49" charset="-122"/>
                <a:cs typeface="Times New Roman" panose="02020603050405020304" pitchFamily="18" charset="0"/>
              </a:rPr>
              <a:t>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1" y="5296270"/>
            <a:ext cx="7315201" cy="12188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846936"/>
            <a:ext cx="7044931" cy="66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行业和传统行业相比，电子商务行业对于工作年限较短的人才更为青睐。</a:t>
            </a:r>
          </a:p>
        </p:txBody>
      </p:sp>
      <p:sp>
        <p:nvSpPr>
          <p:cNvPr id="11" name="Rectangle 14"/>
          <p:cNvSpPr>
            <a:spLocks noChangeArrowheads="1"/>
          </p:cNvSpPr>
          <p:nvPr/>
        </p:nvSpPr>
        <p:spPr bwMode="auto">
          <a:xfrm>
            <a:off x="1023247" y="53851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985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电子商务行业工作经验需求特征</a:t>
            </a:r>
          </a:p>
        </p:txBody>
      </p:sp>
      <p:graphicFrame>
        <p:nvGraphicFramePr>
          <p:cNvPr id="15" name="图表 7"/>
          <p:cNvGraphicFramePr/>
          <p:nvPr>
            <p:extLst>
              <p:ext uri="{D42A27DB-BD31-4B8C-83A1-F6EECF244321}">
                <p14:modId xmlns:p14="http://schemas.microsoft.com/office/powerpoint/2010/main" val="2007994497"/>
              </p:ext>
            </p:extLst>
          </p:nvPr>
        </p:nvGraphicFramePr>
        <p:xfrm>
          <a:off x="1282700" y="1506708"/>
          <a:ext cx="6667500" cy="33327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6623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bg1"/>
                </a:solidFill>
                <a:latin typeface="Hiragino Sans GB W3" panose="020B0300000000000000" pitchFamily="34" charset="-122"/>
                <a:ea typeface="Hiragino Sans GB W3" panose="020B0300000000000000" pitchFamily="34" charset="-122"/>
              </a:rPr>
              <a:t>度</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工作强度</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造血机能</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356392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 y="0"/>
            <a:ext cx="9141768" cy="6858000"/>
          </a:xfrm>
          <a:prstGeom prst="rect">
            <a:avLst/>
          </a:prstGeom>
        </p:spPr>
      </p:pic>
      <p:sp>
        <p:nvSpPr>
          <p:cNvPr id="5"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电子商务行业人才需求的相关趋势预测</a:t>
            </a:r>
          </a:p>
        </p:txBody>
      </p:sp>
      <p:sp>
        <p:nvSpPr>
          <p:cNvPr id="8" name="Oval 7"/>
          <p:cNvSpPr/>
          <p:nvPr/>
        </p:nvSpPr>
        <p:spPr>
          <a:xfrm>
            <a:off x="708180" y="1725773"/>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Rectangle 8"/>
          <p:cNvSpPr/>
          <p:nvPr/>
        </p:nvSpPr>
        <p:spPr>
          <a:xfrm>
            <a:off x="1094558" y="2157017"/>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数量需求</a:t>
            </a:r>
          </a:p>
        </p:txBody>
      </p:sp>
      <p:sp>
        <p:nvSpPr>
          <p:cNvPr id="10" name="Rectangle 9"/>
          <p:cNvSpPr/>
          <p:nvPr/>
        </p:nvSpPr>
        <p:spPr>
          <a:xfrm>
            <a:off x="914244" y="2752896"/>
            <a:ext cx="2089033" cy="738664"/>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用户需求激增</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运营方式的转变</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传统中小企业的参与</a:t>
            </a:r>
          </a:p>
        </p:txBody>
      </p:sp>
      <p:sp>
        <p:nvSpPr>
          <p:cNvPr id="11" name="Oval 10"/>
          <p:cNvSpPr/>
          <p:nvPr/>
        </p:nvSpPr>
        <p:spPr>
          <a:xfrm>
            <a:off x="3041915" y="3924831"/>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Rectangle 11"/>
          <p:cNvSpPr/>
          <p:nvPr/>
        </p:nvSpPr>
        <p:spPr>
          <a:xfrm>
            <a:off x="3428293" y="4356075"/>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3" name="Rectangle 12"/>
          <p:cNvSpPr/>
          <p:nvPr/>
        </p:nvSpPr>
        <p:spPr>
          <a:xfrm>
            <a:off x="3247979" y="4951956"/>
            <a:ext cx="1729961" cy="954107"/>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技术型人才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推广销售型人才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供应链管理人才</a:t>
            </a:r>
          </a:p>
        </p:txBody>
      </p:sp>
      <p:sp>
        <p:nvSpPr>
          <p:cNvPr id="14" name="Oval 13"/>
          <p:cNvSpPr/>
          <p:nvPr/>
        </p:nvSpPr>
        <p:spPr>
          <a:xfrm>
            <a:off x="5550247" y="1489856"/>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4"/>
          <p:cNvSpPr/>
          <p:nvPr/>
        </p:nvSpPr>
        <p:spPr>
          <a:xfrm>
            <a:off x="5936625" y="1921100"/>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6" name="Rectangle 15"/>
          <p:cNvSpPr/>
          <p:nvPr/>
        </p:nvSpPr>
        <p:spPr>
          <a:xfrm>
            <a:off x="5485850" y="2568495"/>
            <a:ext cx="2448106" cy="523220"/>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中西部人才需求逐渐旺盛</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农村人才需求趋势上涨</a:t>
            </a:r>
            <a:endParaRPr lang="en-US" altLang="zh-CN" sz="1400" dirty="0">
              <a:solidFill>
                <a:schemeClr val="bg1"/>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4189979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4</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结论与启示</a:t>
            </a:r>
          </a:p>
        </p:txBody>
      </p:sp>
    </p:spTree>
    <p:extLst>
      <p:ext uri="{BB962C8B-B14F-4D97-AF65-F5344CB8AC3E}">
        <p14:creationId xmlns:p14="http://schemas.microsoft.com/office/powerpoint/2010/main" val="42907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zh-CN" altLang="en-US" sz="2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文章总结</a:t>
            </a: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Paper Summary</a:t>
            </a:r>
            <a:endParaRPr lang="zh-CN" altLang="en-US" sz="1600" dirty="0">
              <a:solidFill>
                <a:schemeClr val="bg1"/>
              </a:solidFill>
              <a:latin typeface="Impact" panose="020B0806030902050204" pitchFamily="34" charset="0"/>
            </a:endParaRPr>
          </a:p>
        </p:txBody>
      </p:sp>
      <p:sp>
        <p:nvSpPr>
          <p:cNvPr id="3" name="Oval 2"/>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1" name="Oval 10"/>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5" name="TextBox 4"/>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行业、传统行业在人才需求上有着显著差异</a:t>
            </a:r>
          </a:p>
        </p:txBody>
      </p:sp>
      <p:sp>
        <p:nvSpPr>
          <p:cNvPr id="14" name="TextBox 13"/>
          <p:cNvSpPr txBox="1"/>
          <p:nvPr/>
        </p:nvSpPr>
        <p:spPr>
          <a:xfrm>
            <a:off x="1161144" y="327840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行业、传统行业对不同学历的人才偏好程度不同</a:t>
            </a:r>
          </a:p>
        </p:txBody>
      </p:sp>
      <p:sp>
        <p:nvSpPr>
          <p:cNvPr id="15" name="TextBox 14"/>
          <p:cNvSpPr txBox="1"/>
          <p:nvPr/>
        </p:nvSpPr>
        <p:spPr>
          <a:xfrm>
            <a:off x="1161144" y="404583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行业、传统行业对于拥有不同工作经验的人才偏好程度不同</a:t>
            </a:r>
          </a:p>
        </p:txBody>
      </p:sp>
      <p:sp>
        <p:nvSpPr>
          <p:cNvPr id="17" name="TextBox 16"/>
          <p:cNvSpPr txBox="1"/>
          <p:nvPr/>
        </p:nvSpPr>
        <p:spPr>
          <a:xfrm>
            <a:off x="1161144" y="481326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电子商务行业的人才特殊需求将对社会的就业问题产生积极影响</a:t>
            </a:r>
          </a:p>
        </p:txBody>
      </p:sp>
      <p:sp>
        <p:nvSpPr>
          <p:cNvPr id="19" name="TextBox 18"/>
          <p:cNvSpPr txBox="1"/>
          <p:nvPr/>
        </p:nvSpPr>
        <p:spPr>
          <a:xfrm>
            <a:off x="1161144" y="5580691"/>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电子商务行业在其他方面的人才需求预测</a:t>
            </a:r>
          </a:p>
        </p:txBody>
      </p:sp>
      <p:pic>
        <p:nvPicPr>
          <p:cNvPr id="21" name="Picture 20"/>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5990"/>
          <a:stretch/>
        </p:blipFill>
        <p:spPr>
          <a:xfrm>
            <a:off x="6188298" y="502276"/>
            <a:ext cx="2619138" cy="1236826"/>
          </a:xfrm>
          <a:prstGeom prst="rect">
            <a:avLst/>
          </a:prstGeom>
        </p:spPr>
      </p:pic>
    </p:spTree>
    <p:extLst>
      <p:ext uri="{BB962C8B-B14F-4D97-AF65-F5344CB8AC3E}">
        <p14:creationId xmlns:p14="http://schemas.microsoft.com/office/powerpoint/2010/main" val="2912328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29"/>
          <p:cNvSpPr/>
          <p:nvPr/>
        </p:nvSpPr>
        <p:spPr>
          <a:xfrm>
            <a:off x="12122" y="1208209"/>
            <a:ext cx="9146250" cy="369332"/>
          </a:xfrm>
          <a:prstGeom prst="rect">
            <a:avLst/>
          </a:prstGeom>
        </p:spPr>
        <p:txBody>
          <a:bodyPr wrap="square">
            <a:spAutoFit/>
          </a:bodyPr>
          <a:lstStyle/>
          <a:p>
            <a:pPr algn="r"/>
            <a:r>
              <a:rPr lang="zh-CN" altLang="en-US" dirty="0">
                <a:solidFill>
                  <a:srgbClr val="5489CE"/>
                </a:solidFill>
                <a:latin typeface="Hiragino Sans GB W3" panose="020B0300000000000000" pitchFamily="34" charset="-122"/>
                <a:ea typeface="Hiragino Sans GB W3" panose="020B0300000000000000" pitchFamily="34" charset="-122"/>
                <a:cs typeface="Arial" pitchFamily="34" charset="0"/>
              </a:rPr>
              <a:t>电子商务行业人才需求的比较性研究</a:t>
            </a:r>
          </a:p>
        </p:txBody>
      </p:sp>
      <p:sp>
        <p:nvSpPr>
          <p:cNvPr id="23" name="矩形 4"/>
          <p:cNvSpPr/>
          <p:nvPr/>
        </p:nvSpPr>
        <p:spPr>
          <a:xfrm>
            <a:off x="2483895" y="1597592"/>
            <a:ext cx="6660107" cy="2742396"/>
          </a:xfrm>
          <a:prstGeom prst="rect">
            <a:avLst/>
          </a:prstGeom>
          <a:solidFill>
            <a:srgbClr val="5489CE"/>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华文细黑"/>
              <a:ea typeface="微软雅黑"/>
            </a:endParaRPr>
          </a:p>
        </p:txBody>
      </p:sp>
      <p:cxnSp>
        <p:nvCxnSpPr>
          <p:cNvPr id="24" name="直接连接符 6"/>
          <p:cNvCxnSpPr/>
          <p:nvPr/>
        </p:nvCxnSpPr>
        <p:spPr>
          <a:xfrm>
            <a:off x="2944909" y="2404416"/>
            <a:ext cx="4020671" cy="0"/>
          </a:xfrm>
          <a:prstGeom prst="line">
            <a:avLst/>
          </a:prstGeom>
          <a:noFill/>
          <a:ln w="6350" cap="flat" cmpd="sng" algn="ctr">
            <a:solidFill>
              <a:sysClr val="window" lastClr="FFFFFF">
                <a:lumMod val="85000"/>
              </a:sysClr>
            </a:solidFill>
            <a:prstDash val="solid"/>
            <a:miter lim="800000"/>
          </a:ln>
          <a:effectLst/>
        </p:spPr>
      </p:cxnSp>
      <p:sp>
        <p:nvSpPr>
          <p:cNvPr id="25" name="TextBox 24"/>
          <p:cNvSpPr txBox="1"/>
          <p:nvPr/>
        </p:nvSpPr>
        <p:spPr>
          <a:xfrm>
            <a:off x="2944907" y="1826195"/>
            <a:ext cx="1653988" cy="584775"/>
          </a:xfrm>
          <a:prstGeom prst="rect">
            <a:avLst/>
          </a:prstGeom>
          <a:noFill/>
        </p:spPr>
        <p:txBody>
          <a:bodyPr wrap="square" rtlCol="0">
            <a:spAutoFit/>
          </a:bodyPr>
          <a:lstStyle/>
          <a:p>
            <a:r>
              <a:rPr lang="zh-CN" altLang="en-US" sz="3200" dirty="0">
                <a:solidFill>
                  <a:prstClr val="white"/>
                </a:solidFill>
                <a:latin typeface="方正粗宋简体"/>
                <a:ea typeface="方正粗宋简体"/>
              </a:rPr>
              <a:t>目录</a:t>
            </a:r>
          </a:p>
        </p:txBody>
      </p:sp>
      <p:grpSp>
        <p:nvGrpSpPr>
          <p:cNvPr id="5" name="Group 4"/>
          <p:cNvGrpSpPr/>
          <p:nvPr/>
        </p:nvGrpSpPr>
        <p:grpSpPr>
          <a:xfrm>
            <a:off x="2844057" y="2765208"/>
            <a:ext cx="1727947" cy="736868"/>
            <a:chOff x="2844055" y="2765208"/>
            <a:chExt cx="1727947" cy="736868"/>
          </a:xfrm>
        </p:grpSpPr>
        <p:sp>
          <p:nvSpPr>
            <p:cNvPr id="26" name="TextBox 25"/>
            <p:cNvSpPr txBox="1"/>
            <p:nvPr/>
          </p:nvSpPr>
          <p:spPr>
            <a:xfrm>
              <a:off x="284405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1</a:t>
              </a:r>
              <a:endParaRPr lang="zh-CN" altLang="en-US" sz="3600" dirty="0">
                <a:solidFill>
                  <a:prstClr val="white"/>
                </a:solidFill>
                <a:latin typeface="华文细黑"/>
                <a:ea typeface="微软雅黑"/>
              </a:endParaRPr>
            </a:p>
          </p:txBody>
        </p:sp>
        <p:cxnSp>
          <p:nvCxnSpPr>
            <p:cNvPr id="27" name="直接连接符 10"/>
            <p:cNvCxnSpPr/>
            <p:nvPr/>
          </p:nvCxnSpPr>
          <p:spPr>
            <a:xfrm flipH="1">
              <a:off x="301214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28" name="TextBox 27"/>
            <p:cNvSpPr txBox="1"/>
            <p:nvPr/>
          </p:nvSpPr>
          <p:spPr>
            <a:xfrm>
              <a:off x="316678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现状</a:t>
              </a:r>
            </a:p>
          </p:txBody>
        </p:sp>
      </p:grpSp>
      <p:grpSp>
        <p:nvGrpSpPr>
          <p:cNvPr id="4" name="Group 3"/>
          <p:cNvGrpSpPr/>
          <p:nvPr/>
        </p:nvGrpSpPr>
        <p:grpSpPr>
          <a:xfrm>
            <a:off x="4068202" y="2765208"/>
            <a:ext cx="1727947" cy="736868"/>
            <a:chOff x="4314266" y="2765208"/>
            <a:chExt cx="1727947" cy="736868"/>
          </a:xfrm>
        </p:grpSpPr>
        <p:sp>
          <p:nvSpPr>
            <p:cNvPr id="29" name="TextBox 28"/>
            <p:cNvSpPr txBox="1"/>
            <p:nvPr/>
          </p:nvSpPr>
          <p:spPr>
            <a:xfrm>
              <a:off x="4314266"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2</a:t>
              </a:r>
              <a:endParaRPr lang="zh-CN" altLang="en-US" sz="3600" dirty="0">
                <a:solidFill>
                  <a:prstClr val="white"/>
                </a:solidFill>
                <a:latin typeface="华文细黑"/>
                <a:ea typeface="微软雅黑"/>
              </a:endParaRPr>
            </a:p>
          </p:txBody>
        </p:sp>
        <p:cxnSp>
          <p:nvCxnSpPr>
            <p:cNvPr id="30" name="直接连接符 17"/>
            <p:cNvCxnSpPr/>
            <p:nvPr/>
          </p:nvCxnSpPr>
          <p:spPr>
            <a:xfrm flipH="1">
              <a:off x="4482356"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1" name="TextBox 30"/>
            <p:cNvSpPr txBox="1"/>
            <p:nvPr/>
          </p:nvSpPr>
          <p:spPr>
            <a:xfrm>
              <a:off x="4636995"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差异性检验</a:t>
              </a:r>
            </a:p>
          </p:txBody>
        </p:sp>
      </p:grpSp>
      <p:grpSp>
        <p:nvGrpSpPr>
          <p:cNvPr id="3" name="Group 2"/>
          <p:cNvGrpSpPr/>
          <p:nvPr/>
        </p:nvGrpSpPr>
        <p:grpSpPr>
          <a:xfrm>
            <a:off x="5797323" y="2765208"/>
            <a:ext cx="1727947" cy="736868"/>
            <a:chOff x="5972735" y="2765208"/>
            <a:chExt cx="1727947" cy="736868"/>
          </a:xfrm>
        </p:grpSpPr>
        <p:sp>
          <p:nvSpPr>
            <p:cNvPr id="32" name="TextBox 31"/>
            <p:cNvSpPr txBox="1"/>
            <p:nvPr/>
          </p:nvSpPr>
          <p:spPr>
            <a:xfrm>
              <a:off x="597273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3</a:t>
              </a:r>
              <a:endParaRPr lang="zh-CN" altLang="en-US" sz="3600" dirty="0">
                <a:solidFill>
                  <a:prstClr val="white"/>
                </a:solidFill>
                <a:latin typeface="华文细黑"/>
                <a:ea typeface="微软雅黑"/>
              </a:endParaRPr>
            </a:p>
          </p:txBody>
        </p:sp>
        <p:cxnSp>
          <p:nvCxnSpPr>
            <p:cNvPr id="33" name="直接连接符 21"/>
            <p:cNvCxnSpPr/>
            <p:nvPr/>
          </p:nvCxnSpPr>
          <p:spPr>
            <a:xfrm flipH="1">
              <a:off x="614082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4" name="TextBox 33"/>
            <p:cNvSpPr txBox="1"/>
            <p:nvPr/>
          </p:nvSpPr>
          <p:spPr>
            <a:xfrm>
              <a:off x="629546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对比分析</a:t>
              </a:r>
            </a:p>
          </p:txBody>
        </p:sp>
      </p:grpSp>
      <p:grpSp>
        <p:nvGrpSpPr>
          <p:cNvPr id="2" name="Group 1"/>
          <p:cNvGrpSpPr/>
          <p:nvPr/>
        </p:nvGrpSpPr>
        <p:grpSpPr>
          <a:xfrm>
            <a:off x="7267133" y="2765208"/>
            <a:ext cx="1727947" cy="736868"/>
            <a:chOff x="7335371" y="2765208"/>
            <a:chExt cx="1727947" cy="736868"/>
          </a:xfrm>
        </p:grpSpPr>
        <p:sp>
          <p:nvSpPr>
            <p:cNvPr id="35" name="TextBox 34"/>
            <p:cNvSpPr txBox="1"/>
            <p:nvPr/>
          </p:nvSpPr>
          <p:spPr>
            <a:xfrm>
              <a:off x="7335371"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4</a:t>
              </a:r>
              <a:endParaRPr lang="zh-CN" altLang="en-US" sz="3600" dirty="0">
                <a:solidFill>
                  <a:prstClr val="white"/>
                </a:solidFill>
                <a:latin typeface="华文细黑"/>
                <a:ea typeface="微软雅黑"/>
              </a:endParaRPr>
            </a:p>
          </p:txBody>
        </p:sp>
        <p:cxnSp>
          <p:nvCxnSpPr>
            <p:cNvPr id="36" name="直接连接符 27"/>
            <p:cNvCxnSpPr/>
            <p:nvPr/>
          </p:nvCxnSpPr>
          <p:spPr>
            <a:xfrm flipH="1">
              <a:off x="7503461"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7" name="TextBox 36"/>
            <p:cNvSpPr txBox="1"/>
            <p:nvPr/>
          </p:nvSpPr>
          <p:spPr>
            <a:xfrm>
              <a:off x="7658100"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结论与启示</a:t>
              </a:r>
            </a:p>
          </p:txBody>
        </p:sp>
      </p:grpSp>
      <p:pic>
        <p:nvPicPr>
          <p:cNvPr id="40" name="Picture 39"/>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r="27004"/>
          <a:stretch/>
        </p:blipFill>
        <p:spPr>
          <a:xfrm>
            <a:off x="-24648" y="1577543"/>
            <a:ext cx="2463457" cy="2762447"/>
          </a:xfrm>
          <a:prstGeom prst="rect">
            <a:avLst/>
          </a:prstGeom>
        </p:spPr>
      </p:pic>
    </p:spTree>
    <p:extLst>
      <p:ext uri="{BB962C8B-B14F-4D97-AF65-F5344CB8AC3E}">
        <p14:creationId xmlns:p14="http://schemas.microsoft.com/office/powerpoint/2010/main" val="17343677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8" descr="http://zixun.goufang.com/Images/20080307/20080307646225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61" y="503645"/>
            <a:ext cx="2614411" cy="123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en-US" altLang="zh-CN" sz="2800" dirty="0">
                <a:solidFill>
                  <a:schemeClr val="bg1"/>
                </a:solidFill>
                <a:latin typeface="Hiragino Sans GB W6" panose="020B0600000000000000" pitchFamily="34" charset="-122"/>
                <a:ea typeface="Hiragino Sans GB W6" panose="020B0600000000000000" pitchFamily="34" charset="-122"/>
              </a:rPr>
              <a:t>Conclusion</a:t>
            </a:r>
            <a:endParaRPr lang="zh-CN" altLang="en-US" sz="2800" dirty="0">
              <a:solidFill>
                <a:schemeClr val="bg1"/>
              </a:solidFill>
              <a:latin typeface="Hiragino Sans GB W6" panose="020B0600000000000000" pitchFamily="34" charset="-122"/>
              <a:ea typeface="Hiragino Sans GB W6" panose="020B0600000000000000" pitchFamily="34" charset="-122"/>
            </a:endParaRP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2</a:t>
            </a:r>
            <a:r>
              <a:rPr lang="en-US" altLang="zh-CN" sz="1600" baseline="30000" dirty="0">
                <a:solidFill>
                  <a:schemeClr val="bg1"/>
                </a:solidFill>
                <a:latin typeface="Impact" panose="020B0806030902050204" pitchFamily="34" charset="0"/>
              </a:rPr>
              <a:t>nd</a:t>
            </a:r>
            <a:r>
              <a:rPr lang="en-US" altLang="zh-CN" sz="1600" dirty="0">
                <a:solidFill>
                  <a:schemeClr val="bg1"/>
                </a:solidFill>
                <a:latin typeface="Impact" panose="020B0806030902050204" pitchFamily="34" charset="0"/>
              </a:rPr>
              <a:t> priority initiatives</a:t>
            </a:r>
            <a:endParaRPr lang="zh-CN" altLang="en-US" sz="1600" dirty="0">
              <a:solidFill>
                <a:schemeClr val="bg1"/>
              </a:solidFill>
              <a:latin typeface="Impact" panose="020B0806030902050204" pitchFamily="34" charset="0"/>
            </a:endParaRPr>
          </a:p>
        </p:txBody>
      </p:sp>
      <p:sp>
        <p:nvSpPr>
          <p:cNvPr id="6" name="Oval 5"/>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7" name="Oval 6"/>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11" name="TextBox 10"/>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Evaluate whether offer DT store more margin is possible</a:t>
            </a:r>
            <a:endParaRPr lang="zh-CN" altLang="en-US" sz="1600" dirty="0">
              <a:latin typeface="Gadugi" panose="020B0502040204020203" pitchFamily="34" charset="0"/>
              <a:ea typeface="Hiragino Sans GB W3" panose="020B0300000000000000" pitchFamily="34" charset="-122"/>
            </a:endParaRPr>
          </a:p>
        </p:txBody>
      </p:sp>
      <p:sp>
        <p:nvSpPr>
          <p:cNvPr id="12" name="TextBox 11"/>
          <p:cNvSpPr txBox="1"/>
          <p:nvPr/>
        </p:nvSpPr>
        <p:spPr>
          <a:xfrm>
            <a:off x="1161144" y="3267516"/>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Together with other strong brands, communicate “Unilever” company brand more</a:t>
            </a:r>
            <a:endParaRPr lang="zh-CN" altLang="en-US" sz="1600" dirty="0">
              <a:latin typeface="Gadugi" panose="020B0502040204020203" pitchFamily="34" charset="0"/>
              <a:ea typeface="Hiragino Sans GB W3" panose="020B0300000000000000" pitchFamily="34" charset="-122"/>
            </a:endParaRPr>
          </a:p>
        </p:txBody>
      </p:sp>
      <p:sp>
        <p:nvSpPr>
          <p:cNvPr id="13" name="TextBox 12"/>
          <p:cNvSpPr txBox="1"/>
          <p:nvPr/>
        </p:nvSpPr>
        <p:spPr>
          <a:xfrm>
            <a:off x="1161144" y="4024060"/>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our promotion pack allocation policy</a:t>
            </a:r>
            <a:endParaRPr lang="zh-CN" altLang="en-US" sz="1600" dirty="0">
              <a:latin typeface="Gadugi" panose="020B0502040204020203" pitchFamily="34" charset="0"/>
              <a:ea typeface="Hiragino Sans GB W3" panose="020B0300000000000000" pitchFamily="34" charset="-122"/>
            </a:endParaRPr>
          </a:p>
        </p:txBody>
      </p:sp>
      <p:sp>
        <p:nvSpPr>
          <p:cNvPr id="14" name="TextBox 13"/>
          <p:cNvSpPr txBox="1"/>
          <p:nvPr/>
        </p:nvSpPr>
        <p:spPr>
          <a:xfrm>
            <a:off x="1161144" y="4780604"/>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island display in Northern area, pay more attention to season differences</a:t>
            </a:r>
            <a:endParaRPr lang="zh-CN" altLang="en-US" sz="1600" dirty="0">
              <a:latin typeface="Gadugi" panose="020B0502040204020203" pitchFamily="34" charset="0"/>
              <a:ea typeface="Hiragino Sans GB W3" panose="020B0300000000000000" pitchFamily="34" charset="-122"/>
            </a:endParaRPr>
          </a:p>
        </p:txBody>
      </p:sp>
      <p:sp>
        <p:nvSpPr>
          <p:cNvPr id="15" name="TextBox 14"/>
          <p:cNvSpPr txBox="1"/>
          <p:nvPr/>
        </p:nvSpPr>
        <p:spPr>
          <a:xfrm>
            <a:off x="1161144" y="5537151"/>
            <a:ext cx="7562556" cy="584775"/>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Add more POSMs to more outlets. Using multiple ways to communicate with consumers</a:t>
            </a:r>
            <a:endParaRPr lang="zh-CN" altLang="en-US" sz="1600" dirty="0">
              <a:latin typeface="Gadugi" panose="020B0502040204020203" pitchFamily="34" charset="0"/>
              <a:ea typeface="Hiragino Sans GB W3" panose="020B0300000000000000" pitchFamily="34" charset="-122"/>
            </a:endParaRPr>
          </a:p>
        </p:txBody>
      </p:sp>
      <p:pic>
        <p:nvPicPr>
          <p:cNvPr id="19" name="图片 3" descr="p_large_ulbo_43760000acc55c71.jpg"/>
          <p:cNvPicPr>
            <a:picLocks noChangeAspect="1"/>
          </p:cNvPicPr>
          <p:nvPr/>
        </p:nvPicPr>
        <p:blipFill>
          <a:blip r:embed="rId3" cstate="print"/>
          <a:srcRect l="6757" t="2386" r="6757" b="21262"/>
          <a:stretch>
            <a:fillRect/>
          </a:stretch>
        </p:blipFill>
        <p:spPr>
          <a:xfrm>
            <a:off x="0" y="0"/>
            <a:ext cx="9144000" cy="6858000"/>
          </a:xfrm>
          <a:prstGeom prst="rect">
            <a:avLst/>
          </a:prstGeom>
        </p:spPr>
      </p:pic>
      <p:sp>
        <p:nvSpPr>
          <p:cNvPr id="20" name="圆角矩形 2"/>
          <p:cNvSpPr/>
          <p:nvPr/>
        </p:nvSpPr>
        <p:spPr>
          <a:xfrm>
            <a:off x="2944844" y="937748"/>
            <a:ext cx="3672408" cy="1368152"/>
          </a:xfrm>
          <a:prstGeom prst="roundRect">
            <a:avLst>
              <a:gd name="adj" fmla="val 10302"/>
            </a:avLst>
          </a:prstGeom>
          <a:solidFill>
            <a:srgbClr val="5489CE"/>
          </a:solidFill>
          <a:ln w="25400" cap="flat" cmpd="sng" algn="ctr">
            <a:noFill/>
            <a:prstDash val="solid"/>
          </a:ln>
          <a:effectLst/>
        </p:spPr>
        <p:txBody>
          <a:bodyPr rtlCol="0" anchor="ctr"/>
          <a:lstStyle/>
          <a:p>
            <a:pPr algn="ctr">
              <a:defRPr/>
            </a:pPr>
            <a:endParaRPr lang="zh-CN" altLang="en-US" kern="0">
              <a:solidFill>
                <a:prstClr val="white"/>
              </a:solidFill>
              <a:latin typeface="Calibri"/>
              <a:ea typeface="宋体" panose="02010600030101010101" pitchFamily="2" charset="-122"/>
            </a:endParaRPr>
          </a:p>
        </p:txBody>
      </p:sp>
      <p:sp>
        <p:nvSpPr>
          <p:cNvPr id="21" name="TextBox 20"/>
          <p:cNvSpPr txBox="1"/>
          <p:nvPr/>
        </p:nvSpPr>
        <p:spPr>
          <a:xfrm>
            <a:off x="2915816" y="1384312"/>
            <a:ext cx="3816424" cy="461665"/>
          </a:xfrm>
          <a:prstGeom prst="rect">
            <a:avLst/>
          </a:prstGeom>
          <a:no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Thanks for your time</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70911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75000"/>
                    <a:lumOff val="25000"/>
                  </a:schemeClr>
                </a:solidFill>
                <a:latin typeface="Helvetica 35 Thin" pitchFamily="34" charset="0"/>
              </a:rPr>
              <a:t>#1</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现状</a:t>
            </a:r>
          </a:p>
        </p:txBody>
      </p:sp>
    </p:spTree>
    <p:extLst>
      <p:ext uri="{BB962C8B-B14F-4D97-AF65-F5344CB8AC3E}">
        <p14:creationId xmlns:p14="http://schemas.microsoft.com/office/powerpoint/2010/main" val="326319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913726" y="1392072"/>
            <a:ext cx="2848139"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0"/>
          <p:cNvSpPr/>
          <p:nvPr/>
        </p:nvSpPr>
        <p:spPr>
          <a:xfrm>
            <a:off x="540753" y="1392072"/>
            <a:ext cx="5082127"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graphicFrame>
        <p:nvGraphicFramePr>
          <p:cNvPr id="9" name="图表 1"/>
          <p:cNvGraphicFramePr/>
          <p:nvPr>
            <p:extLst>
              <p:ext uri="{D42A27DB-BD31-4B8C-83A1-F6EECF244321}">
                <p14:modId xmlns:p14="http://schemas.microsoft.com/office/powerpoint/2010/main" val="3099419793"/>
              </p:ext>
            </p:extLst>
          </p:nvPr>
        </p:nvGraphicFramePr>
        <p:xfrm>
          <a:off x="618040" y="2120805"/>
          <a:ext cx="4838195" cy="3229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12"/>
          <p:cNvGraphicFramePr/>
          <p:nvPr>
            <p:extLst>
              <p:ext uri="{D42A27DB-BD31-4B8C-83A1-F6EECF244321}">
                <p14:modId xmlns:p14="http://schemas.microsoft.com/office/powerpoint/2010/main" val="2919258649"/>
              </p:ext>
            </p:extLst>
          </p:nvPr>
        </p:nvGraphicFramePr>
        <p:xfrm>
          <a:off x="5913726" y="2347422"/>
          <a:ext cx="2848139" cy="3657601"/>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770435" y="5364411"/>
            <a:ext cx="4429362" cy="400110"/>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电子商务行业在过去</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a:t>
            </a:r>
            <a:r>
              <a:rPr lang="en-US" altLang="zh-CN" sz="1400" dirty="0">
                <a:latin typeface="Hiragino Sans GB W3" panose="020B0300000000000000" pitchFamily="34" charset="-122"/>
                <a:ea typeface="Hiragino Sans GB W3" panose="020B0300000000000000" pitchFamily="34" charset="-122"/>
              </a:rPr>
              <a:t>CAGR</a:t>
            </a:r>
            <a:r>
              <a:rPr lang="zh-CN" altLang="en-US" sz="1400" dirty="0">
                <a:latin typeface="Hiragino Sans GB W3" panose="020B0300000000000000" pitchFamily="34" charset="-122"/>
                <a:ea typeface="Hiragino Sans GB W3" panose="020B0300000000000000" pitchFamily="34" charset="-122"/>
              </a:rPr>
              <a:t>一直在</a:t>
            </a:r>
            <a:r>
              <a:rPr lang="en-US" altLang="zh-CN" sz="2000" b="1" dirty="0">
                <a:solidFill>
                  <a:srgbClr val="FFC000"/>
                </a:solidFill>
                <a:latin typeface="Hiragino Sans GB W3" panose="020B0300000000000000" pitchFamily="34" charset="-122"/>
                <a:ea typeface="Hiragino Sans GB W3" panose="020B0300000000000000" pitchFamily="34" charset="-122"/>
              </a:rPr>
              <a:t>40%+</a:t>
            </a:r>
            <a:endParaRPr lang="zh-CN" altLang="en-US" sz="1400" b="1" dirty="0">
              <a:solidFill>
                <a:srgbClr val="FFC000"/>
              </a:solidFill>
              <a:latin typeface="Hiragino Sans GB W3" panose="020B0300000000000000" pitchFamily="34" charset="-122"/>
              <a:ea typeface="Hiragino Sans GB W3" panose="020B0300000000000000" pitchFamily="34" charset="-122"/>
            </a:endParaRPr>
          </a:p>
        </p:txBody>
      </p:sp>
      <p:sp>
        <p:nvSpPr>
          <p:cNvPr id="24" name="TextBox 23"/>
          <p:cNvSpPr txBox="1"/>
          <p:nvPr/>
        </p:nvSpPr>
        <p:spPr>
          <a:xfrm>
            <a:off x="5913724" y="5364411"/>
            <a:ext cx="4429362" cy="738664"/>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电子商务行业对人才的需求，</a:t>
            </a:r>
            <a:endParaRPr lang="en-US" altLang="zh-CN" sz="1400" dirty="0">
              <a:latin typeface="Hiragino Sans GB W3" panose="020B0300000000000000" pitchFamily="34" charset="-122"/>
              <a:ea typeface="Hiragino Sans GB W3" panose="020B0300000000000000" pitchFamily="34" charset="-122"/>
            </a:endParaRPr>
          </a:p>
          <a:p>
            <a:r>
              <a:rPr lang="zh-CN" altLang="en-US" sz="1400" dirty="0">
                <a:latin typeface="Hiragino Sans GB W3" panose="020B0300000000000000" pitchFamily="34" charset="-122"/>
                <a:ea typeface="Hiragino Sans GB W3" panose="020B0300000000000000" pitchFamily="34" charset="-122"/>
              </a:rPr>
              <a:t>在过去的</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年里，翻了将近</a:t>
            </a:r>
            <a:r>
              <a:rPr lang="en-US" altLang="zh-CN" sz="2800" b="1" dirty="0">
                <a:solidFill>
                  <a:srgbClr val="FFC000"/>
                </a:solidFill>
                <a:latin typeface="Hiragino Sans GB W3" panose="020B0300000000000000" pitchFamily="34" charset="-122"/>
                <a:ea typeface="Hiragino Sans GB W3" panose="020B0300000000000000" pitchFamily="34" charset="-122"/>
              </a:rPr>
              <a:t>8</a:t>
            </a:r>
            <a:r>
              <a:rPr lang="zh-CN" altLang="en-US" sz="1400" dirty="0">
                <a:latin typeface="Hiragino Sans GB W3" panose="020B0300000000000000" pitchFamily="34" charset="-122"/>
                <a:ea typeface="Hiragino Sans GB W3" panose="020B0300000000000000" pitchFamily="34" charset="-122"/>
              </a:rPr>
              <a:t>倍</a:t>
            </a:r>
          </a:p>
        </p:txBody>
      </p:sp>
      <p:sp>
        <p:nvSpPr>
          <p:cNvPr id="25" name="矩形 4"/>
          <p:cNvSpPr/>
          <p:nvPr/>
        </p:nvSpPr>
        <p:spPr>
          <a:xfrm>
            <a:off x="618038" y="1460992"/>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电子商务行业交易规模</a:t>
            </a:r>
          </a:p>
        </p:txBody>
      </p:sp>
      <p:sp>
        <p:nvSpPr>
          <p:cNvPr id="4" name="Rectangle 3"/>
          <p:cNvSpPr/>
          <p:nvPr/>
        </p:nvSpPr>
        <p:spPr>
          <a:xfrm>
            <a:off x="540753" y="1460992"/>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5991011" y="1468523"/>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电子商务行业人才需求</a:t>
            </a:r>
          </a:p>
        </p:txBody>
      </p:sp>
      <p:sp>
        <p:nvSpPr>
          <p:cNvPr id="15" name="Rectangle 14"/>
          <p:cNvSpPr/>
          <p:nvPr/>
        </p:nvSpPr>
        <p:spPr>
          <a:xfrm>
            <a:off x="5913726" y="1468523"/>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336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540749" y="5266031"/>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6"/>
          <p:cNvSpPr/>
          <p:nvPr/>
        </p:nvSpPr>
        <p:spPr>
          <a:xfrm>
            <a:off x="540749" y="2625302"/>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40750" y="3951030"/>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17"/>
          <p:cNvSpPr/>
          <p:nvPr/>
        </p:nvSpPr>
        <p:spPr>
          <a:xfrm>
            <a:off x="540751" y="1296127"/>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899721" y="1450042"/>
            <a:ext cx="4842658"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带动就业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135280" y="1781507"/>
            <a:ext cx="5991291" cy="523220"/>
          </a:xfrm>
          <a:prstGeom prst="rect">
            <a:avLst/>
          </a:prstGeom>
          <a:noFill/>
        </p:spPr>
        <p:txBody>
          <a:bodyPr wrap="square" rtlCol="0">
            <a:spAutoFit/>
          </a:bodyPr>
          <a:lstStyle/>
          <a:p>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2012</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年淘宝在线购物平台就给社会带来超过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300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万的直接就业和超过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1000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万的间接就业</a:t>
            </a:r>
          </a:p>
        </p:txBody>
      </p:sp>
      <p:sp>
        <p:nvSpPr>
          <p:cNvPr id="10" name="TextBox 9"/>
          <p:cNvSpPr txBox="1"/>
          <p:nvPr/>
        </p:nvSpPr>
        <p:spPr>
          <a:xfrm>
            <a:off x="1918428" y="2758476"/>
            <a:ext cx="6163280"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扩大内需</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141105" y="3089941"/>
            <a:ext cx="5951701"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为国内消费者提供了海量的价廉物美的商品和服务，有效帮助中国企业实现“出口转内销”</a:t>
            </a:r>
          </a:p>
        </p:txBody>
      </p:sp>
      <p:sp>
        <p:nvSpPr>
          <p:cNvPr id="12" name="TextBox 11"/>
          <p:cNvSpPr txBox="1"/>
          <p:nvPr/>
        </p:nvSpPr>
        <p:spPr>
          <a:xfrm>
            <a:off x="1926520" y="4066910"/>
            <a:ext cx="5748806"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提高产业结构竞争力</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149198" y="4398375"/>
            <a:ext cx="5856623"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为大规模定制与柔性制造提供了基础，改变传统的企业生产组织形态、经营管理模式等</a:t>
            </a:r>
          </a:p>
        </p:txBody>
      </p:sp>
      <p:sp>
        <p:nvSpPr>
          <p:cNvPr id="15" name="TextBox 14"/>
          <p:cNvSpPr txBox="1"/>
          <p:nvPr/>
        </p:nvSpPr>
        <p:spPr>
          <a:xfrm>
            <a:off x="1918429" y="5359380"/>
            <a:ext cx="6734391"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促进区域经济协调发展</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141106" y="5690847"/>
            <a:ext cx="5983661" cy="307777"/>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以淘宝为代表的电子商务平台为中西部企业及商家提供了广阔的市场</a:t>
            </a:r>
          </a:p>
        </p:txBody>
      </p:sp>
      <p:sp>
        <p:nvSpPr>
          <p:cNvPr id="2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pic>
        <p:nvPicPr>
          <p:cNvPr id="36" name="Picture 2" descr="C:\Users\LINCOLN\Desktop\2012.4.7 桌面\doing buz in china\china-flag.jpg"/>
          <p:cNvPicPr>
            <a:picLocks noChangeAspect="1" noChangeArrowheads="1"/>
          </p:cNvPicPr>
          <p:nvPr/>
        </p:nvPicPr>
        <p:blipFill rotWithShape="1">
          <a:blip r:embed="rId2" cstate="print">
            <a:grayscl/>
            <a:extLst>
              <a:ext uri="{28A0092B-C50C-407E-A947-70E740481C1C}">
                <a14:useLocalDpi xmlns:a14="http://schemas.microsoft.com/office/drawing/2010/main" val="0"/>
              </a:ext>
            </a:extLst>
          </a:blip>
          <a:srcRect r="5205"/>
          <a:stretch/>
        </p:blipFill>
        <p:spPr bwMode="auto">
          <a:xfrm>
            <a:off x="540748" y="2650196"/>
            <a:ext cx="1214278" cy="1024766"/>
          </a:xfrm>
          <a:prstGeom prst="rect">
            <a:avLst/>
          </a:prstGeom>
          <a:noFill/>
          <a:extLst>
            <a:ext uri="{909E8E84-426E-40DD-AFC4-6F175D3DCCD1}">
              <a14:hiddenFill xmlns:a14="http://schemas.microsoft.com/office/drawing/2010/main">
                <a:solidFill>
                  <a:srgbClr val="FFFFFF"/>
                </a:solidFill>
              </a14:hiddenFill>
            </a:ext>
          </a:extLst>
        </p:spPr>
      </p:pic>
      <p:pic>
        <p:nvPicPr>
          <p:cNvPr id="37" name="图片 41"/>
          <p:cNvPicPr>
            <a:picLocks noChangeAspect="1"/>
          </p:cNvPicPr>
          <p:nvPr/>
        </p:nvPicPr>
        <p:blipFill rotWithShape="1">
          <a:blip r:embed="rId3" cstate="print">
            <a:grayscl/>
            <a:extLst>
              <a:ext uri="{28A0092B-C50C-407E-A947-70E740481C1C}">
                <a14:useLocalDpi xmlns:a14="http://schemas.microsoft.com/office/drawing/2010/main" val="0"/>
              </a:ext>
            </a:extLst>
          </a:blip>
          <a:srcRect l="16608"/>
          <a:stretch/>
        </p:blipFill>
        <p:spPr>
          <a:xfrm>
            <a:off x="540749" y="5291515"/>
            <a:ext cx="1206248" cy="1015304"/>
          </a:xfrm>
          <a:prstGeom prst="rect">
            <a:avLst/>
          </a:prstGeom>
        </p:spPr>
      </p:pic>
      <p:pic>
        <p:nvPicPr>
          <p:cNvPr id="39" name="图片 39"/>
          <p:cNvPicPr>
            <a:picLocks noChangeAspect="1"/>
          </p:cNvPicPr>
          <p:nvPr/>
        </p:nvPicPr>
        <p:blipFill rotWithShape="1">
          <a:blip r:embed="rId4" cstate="print">
            <a:grayscl/>
            <a:extLst>
              <a:ext uri="{28A0092B-C50C-407E-A947-70E740481C1C}">
                <a14:useLocalDpi xmlns:a14="http://schemas.microsoft.com/office/drawing/2010/main" val="0"/>
              </a:ext>
            </a:extLst>
          </a:blip>
          <a:srcRect l="10918"/>
          <a:stretch/>
        </p:blipFill>
        <p:spPr>
          <a:xfrm>
            <a:off x="540748" y="3971110"/>
            <a:ext cx="1214278" cy="1030354"/>
          </a:xfrm>
          <a:prstGeom prst="rect">
            <a:avLst/>
          </a:prstGeom>
        </p:spPr>
      </p:pic>
      <p:pic>
        <p:nvPicPr>
          <p:cNvPr id="40" name="Picture 39"/>
          <p:cNvPicPr>
            <a:picLocks noChangeAspect="1"/>
          </p:cNvPicPr>
          <p:nvPr/>
        </p:nvPicPr>
        <p:blipFill rotWithShape="1">
          <a:blip r:embed="rId5" cstate="print">
            <a:grayscl/>
            <a:extLst>
              <a:ext uri="{28A0092B-C50C-407E-A947-70E740481C1C}">
                <a14:useLocalDpi xmlns:a14="http://schemas.microsoft.com/office/drawing/2010/main" val="0"/>
              </a:ext>
            </a:extLst>
          </a:blip>
          <a:srcRect l="11115"/>
          <a:stretch/>
        </p:blipFill>
        <p:spPr>
          <a:xfrm>
            <a:off x="540749" y="1278626"/>
            <a:ext cx="1214278" cy="1026103"/>
          </a:xfrm>
          <a:prstGeom prst="rect">
            <a:avLst/>
          </a:prstGeom>
        </p:spPr>
      </p:pic>
      <p:sp>
        <p:nvSpPr>
          <p:cNvPr id="29" name="Rectangle 28"/>
          <p:cNvSpPr/>
          <p:nvPr/>
        </p:nvSpPr>
        <p:spPr>
          <a:xfrm>
            <a:off x="8480094" y="1296156"/>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9"/>
          <p:cNvSpPr/>
          <p:nvPr/>
        </p:nvSpPr>
        <p:spPr>
          <a:xfrm>
            <a:off x="8480094" y="2630180"/>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30"/>
          <p:cNvSpPr/>
          <p:nvPr/>
        </p:nvSpPr>
        <p:spPr>
          <a:xfrm>
            <a:off x="8480093" y="395103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8480093" y="526832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8416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467100" y="1247122"/>
            <a:ext cx="1787480" cy="1074556"/>
          </a:xfrm>
          <a:prstGeom prst="rect">
            <a:avLst/>
          </a:prstGeom>
          <a:solidFill>
            <a:srgbClr val="0877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Rectangle 285"/>
          <p:cNvSpPr/>
          <p:nvPr/>
        </p:nvSpPr>
        <p:spPr>
          <a:xfrm>
            <a:off x="-1" y="1247121"/>
            <a:ext cx="3371649" cy="28274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人才的压力</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722"/>
          <a:stretch/>
        </p:blipFill>
        <p:spPr>
          <a:xfrm>
            <a:off x="0" y="4253760"/>
            <a:ext cx="9144000" cy="2453784"/>
          </a:xfrm>
          <a:prstGeom prst="rect">
            <a:avLst/>
          </a:prstGeom>
        </p:spPr>
      </p:pic>
      <p:sp>
        <p:nvSpPr>
          <p:cNvPr id="4" name="Rectangle 3"/>
          <p:cNvSpPr/>
          <p:nvPr/>
        </p:nvSpPr>
        <p:spPr>
          <a:xfrm>
            <a:off x="3835400" y="5099315"/>
            <a:ext cx="5130800" cy="338554"/>
          </a:xfrm>
          <a:prstGeom prst="rect">
            <a:avLst/>
          </a:prstGeom>
        </p:spPr>
        <p:txBody>
          <a:bodyPr wrap="square">
            <a:spAutoFit/>
          </a:bodyPr>
          <a:lstStyle/>
          <a:p>
            <a:r>
              <a:rPr lang="zh-CN" altLang="en-US" sz="1600" dirty="0">
                <a:solidFill>
                  <a:schemeClr val="bg1"/>
                </a:solidFill>
                <a:latin typeface="方正兰亭纤黑_GBK" panose="02000000000000000000" pitchFamily="2" charset="-122"/>
                <a:ea typeface="方正兰亭纤黑_GBK" panose="02000000000000000000" pitchFamily="2" charset="-122"/>
              </a:rPr>
              <a:t>有一段时间，我几乎花了百分之百的时间找人</a:t>
            </a:r>
          </a:p>
        </p:txBody>
      </p:sp>
      <p:sp>
        <p:nvSpPr>
          <p:cNvPr id="5" name="TextBox 4"/>
          <p:cNvSpPr txBox="1"/>
          <p:nvPr/>
        </p:nvSpPr>
        <p:spPr>
          <a:xfrm>
            <a:off x="3371649" y="4314485"/>
            <a:ext cx="731290" cy="1569660"/>
          </a:xfrm>
          <a:prstGeom prst="rect">
            <a:avLst/>
          </a:prstGeom>
          <a:noFill/>
        </p:spPr>
        <p:txBody>
          <a:bodyPr wrap="none" rtlCol="0">
            <a:spAutoFit/>
          </a:bodyPr>
          <a:lstStyle/>
          <a:p>
            <a:r>
              <a:rPr lang="en-US" altLang="zh-CN" sz="96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9600" dirty="0">
              <a:solidFill>
                <a:schemeClr val="bg1">
                  <a:lumMod val="75000"/>
                </a:schemeClr>
              </a:solidFill>
              <a:latin typeface="PMingLiU-ExtB" panose="02020500000000000000" pitchFamily="18" charset="-120"/>
            </a:endParaRPr>
          </a:p>
        </p:txBody>
      </p:sp>
      <p:sp>
        <p:nvSpPr>
          <p:cNvPr id="62" name="TextBox 61"/>
          <p:cNvSpPr txBox="1"/>
          <p:nvPr/>
        </p:nvSpPr>
        <p:spPr>
          <a:xfrm>
            <a:off x="8104393" y="5248294"/>
            <a:ext cx="684803" cy="1446550"/>
          </a:xfrm>
          <a:prstGeom prst="rect">
            <a:avLst/>
          </a:prstGeom>
          <a:noFill/>
        </p:spPr>
        <p:txBody>
          <a:bodyPr wrap="none" rtlCol="0">
            <a:spAutoFit/>
          </a:bodyPr>
          <a:lstStyle/>
          <a:p>
            <a:r>
              <a:rPr lang="en-US" altLang="zh-CN" sz="88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8800" dirty="0">
              <a:solidFill>
                <a:schemeClr val="bg1">
                  <a:lumMod val="75000"/>
                </a:schemeClr>
              </a:solidFill>
              <a:latin typeface="PMingLiU-ExtB" panose="02020500000000000000" pitchFamily="18" charset="-120"/>
            </a:endParaRPr>
          </a:p>
        </p:txBody>
      </p:sp>
      <p:sp>
        <p:nvSpPr>
          <p:cNvPr id="63" name="Rectangle 62"/>
          <p:cNvSpPr/>
          <p:nvPr/>
        </p:nvSpPr>
        <p:spPr>
          <a:xfrm>
            <a:off x="3467100" y="2459507"/>
            <a:ext cx="4229100" cy="16150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Rectangle 63"/>
          <p:cNvSpPr/>
          <p:nvPr/>
        </p:nvSpPr>
        <p:spPr>
          <a:xfrm>
            <a:off x="5350032" y="1247122"/>
            <a:ext cx="3793968" cy="1074556"/>
          </a:xfrm>
          <a:prstGeom prst="rect">
            <a:avLst/>
          </a:prstGeom>
          <a:solidFill>
            <a:srgbClr val="366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Rectangle 64"/>
          <p:cNvSpPr/>
          <p:nvPr/>
        </p:nvSpPr>
        <p:spPr>
          <a:xfrm>
            <a:off x="7797800" y="2459507"/>
            <a:ext cx="1346200" cy="16150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378948" y="1414257"/>
            <a:ext cx="3765052" cy="707886"/>
          </a:xfrm>
          <a:prstGeom prst="rect">
            <a:avLst/>
          </a:prstGeom>
        </p:spPr>
        <p:txBody>
          <a:bodyPr wrap="square">
            <a:spAutoFit/>
          </a:bodyPr>
          <a:lstStyle/>
          <a:p>
            <a:r>
              <a:rPr lang="en-US" altLang="zh-CN" sz="1600" dirty="0">
                <a:solidFill>
                  <a:schemeClr val="bg1"/>
                </a:solidFill>
                <a:latin typeface="Hiragino Sans GB W3" panose="020B0300000000000000" pitchFamily="34" charset="-122"/>
                <a:ea typeface="Hiragino Sans GB W3" panose="020B0300000000000000" pitchFamily="34" charset="-122"/>
              </a:rPr>
              <a:t>2012</a:t>
            </a:r>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中国电子商务人才状况报</a:t>
            </a:r>
            <a:r>
              <a:rPr lang="zh-CN" altLang="en-US" sz="1600" dirty="0" smtClean="0">
                <a:solidFill>
                  <a:schemeClr val="bg1"/>
                </a:solidFill>
                <a:latin typeface="Hiragino Sans GB W3" panose="020B0300000000000000" pitchFamily="34" charset="-122"/>
                <a:ea typeface="Hiragino Sans GB W3" panose="020B0300000000000000" pitchFamily="34" charset="-122"/>
              </a:rPr>
              <a:t>告，</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en-US" altLang="zh-CN" sz="2400" dirty="0" smtClean="0">
                <a:solidFill>
                  <a:schemeClr val="bg1"/>
                </a:solidFill>
                <a:latin typeface="Hiragino Sans GB W3" panose="020B0300000000000000" pitchFamily="34" charset="-122"/>
                <a:ea typeface="Hiragino Sans GB W3" panose="020B0300000000000000" pitchFamily="34" charset="-122"/>
              </a:rPr>
              <a:t>43</a:t>
            </a:r>
            <a:r>
              <a:rPr lang="en-US" altLang="zh-CN" sz="2400" dirty="0">
                <a:solidFill>
                  <a:schemeClr val="bg1"/>
                </a:solidFill>
                <a:latin typeface="Hiragino Sans GB W3" panose="020B0300000000000000" pitchFamily="34" charset="-122"/>
                <a:ea typeface="Hiragino Sans GB W3" panose="020B0300000000000000" pitchFamily="34" charset="-122"/>
              </a:rPr>
              <a:t>%</a:t>
            </a:r>
            <a:r>
              <a:rPr lang="zh-CN" altLang="en-US" sz="1600" dirty="0">
                <a:solidFill>
                  <a:schemeClr val="bg1"/>
                </a:solidFill>
                <a:latin typeface="Hiragino Sans GB W3" panose="020B0300000000000000" pitchFamily="34" charset="-122"/>
                <a:ea typeface="Hiragino Sans GB W3" panose="020B0300000000000000" pitchFamily="34" charset="-122"/>
              </a:rPr>
              <a:t>的电子商务企业人员</a:t>
            </a:r>
            <a:r>
              <a:rPr lang="zh-CN" altLang="en-US" sz="2400" dirty="0">
                <a:solidFill>
                  <a:schemeClr val="bg1"/>
                </a:solidFill>
                <a:latin typeface="Hiragino Sans GB W3" panose="020B0300000000000000" pitchFamily="34" charset="-122"/>
                <a:ea typeface="Hiragino Sans GB W3" panose="020B0300000000000000" pitchFamily="34" charset="-122"/>
              </a:rPr>
              <a:t>短缺</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2" name="Rectangle 1"/>
          <p:cNvSpPr/>
          <p:nvPr/>
        </p:nvSpPr>
        <p:spPr>
          <a:xfrm>
            <a:off x="3591467" y="2776320"/>
            <a:ext cx="4032826" cy="954107"/>
          </a:xfrm>
          <a:prstGeom prst="rect">
            <a:avLst/>
          </a:prstGeom>
        </p:spPr>
        <p:txBody>
          <a:bodyPr wrap="square">
            <a:spAutoFit/>
          </a:bodyPr>
          <a:lstStyle/>
          <a:p>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中国电子商务协</a:t>
            </a:r>
            <a:r>
              <a:rPr lang="zh-CN" altLang="en-US" sz="1600" dirty="0" smtClean="0">
                <a:solidFill>
                  <a:schemeClr val="bg1"/>
                </a:solidFill>
                <a:latin typeface="Hiragino Sans GB W3" panose="020B0300000000000000" pitchFamily="34" charset="-122"/>
                <a:ea typeface="Hiragino Sans GB W3" panose="020B0300000000000000" pitchFamily="34" charset="-122"/>
              </a:rPr>
              <a:t>会统计</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zh-CN" altLang="en-US" sz="1600" dirty="0" smtClean="0">
                <a:solidFill>
                  <a:schemeClr val="bg1"/>
                </a:solidFill>
                <a:latin typeface="Hiragino Sans GB W3" panose="020B0300000000000000" pitchFamily="34" charset="-122"/>
                <a:ea typeface="Hiragino Sans GB W3" panose="020B0300000000000000" pitchFamily="34" charset="-122"/>
              </a:rPr>
              <a:t>电</a:t>
            </a:r>
            <a:r>
              <a:rPr lang="zh-CN" altLang="en-US" sz="1600" dirty="0">
                <a:solidFill>
                  <a:schemeClr val="bg1"/>
                </a:solidFill>
                <a:latin typeface="Hiragino Sans GB W3" panose="020B0300000000000000" pitchFamily="34" charset="-122"/>
                <a:ea typeface="Hiragino Sans GB W3" panose="020B0300000000000000" pitchFamily="34" charset="-122"/>
              </a:rPr>
              <a:t>子商务企业的直接从业人员大概在</a:t>
            </a:r>
            <a:r>
              <a:rPr lang="en-US" altLang="zh-CN" sz="1600" dirty="0">
                <a:solidFill>
                  <a:schemeClr val="bg1"/>
                </a:solidFill>
                <a:latin typeface="Hiragino Sans GB W3" panose="020B0300000000000000" pitchFamily="34" charset="-122"/>
                <a:ea typeface="Hiragino Sans GB W3" panose="020B0300000000000000" pitchFamily="34" charset="-122"/>
              </a:rPr>
              <a:t>213</a:t>
            </a:r>
            <a:r>
              <a:rPr lang="zh-CN" altLang="en-US" sz="1600" dirty="0">
                <a:solidFill>
                  <a:schemeClr val="bg1"/>
                </a:solidFill>
                <a:latin typeface="Hiragino Sans GB W3" panose="020B0300000000000000" pitchFamily="34" charset="-122"/>
                <a:ea typeface="Hiragino Sans GB W3" panose="020B0300000000000000" pitchFamily="34" charset="-122"/>
              </a:rPr>
              <a:t>万人左右，未来</a:t>
            </a:r>
            <a:r>
              <a:rPr lang="en-US" altLang="zh-CN" sz="1600" dirty="0">
                <a:solidFill>
                  <a:schemeClr val="bg1"/>
                </a:solidFill>
                <a:latin typeface="Hiragino Sans GB W3" panose="020B0300000000000000" pitchFamily="34" charset="-122"/>
                <a:ea typeface="Hiragino Sans GB W3" panose="020B0300000000000000" pitchFamily="34" charset="-122"/>
              </a:rPr>
              <a:t>5</a:t>
            </a:r>
            <a:r>
              <a:rPr lang="zh-CN" altLang="en-US" sz="1600" dirty="0">
                <a:solidFill>
                  <a:schemeClr val="bg1"/>
                </a:solidFill>
                <a:latin typeface="Hiragino Sans GB W3" panose="020B0300000000000000" pitchFamily="34" charset="-122"/>
                <a:ea typeface="Hiragino Sans GB W3" panose="020B0300000000000000" pitchFamily="34" charset="-122"/>
              </a:rPr>
              <a:t>年的</a:t>
            </a:r>
            <a:r>
              <a:rPr lang="zh-CN" altLang="en-US" sz="2400" dirty="0">
                <a:solidFill>
                  <a:schemeClr val="bg1"/>
                </a:solidFill>
                <a:latin typeface="Hiragino Sans GB W3" panose="020B0300000000000000" pitchFamily="34" charset="-122"/>
                <a:ea typeface="Hiragino Sans GB W3" panose="020B0300000000000000" pitchFamily="34" charset="-122"/>
              </a:rPr>
              <a:t>缺口</a:t>
            </a:r>
            <a:r>
              <a:rPr lang="zh-CN" altLang="en-US" sz="1600" dirty="0">
                <a:solidFill>
                  <a:schemeClr val="bg1"/>
                </a:solidFill>
                <a:latin typeface="Hiragino Sans GB W3" panose="020B0300000000000000" pitchFamily="34" charset="-122"/>
                <a:ea typeface="Hiragino Sans GB W3" panose="020B0300000000000000" pitchFamily="34" charset="-122"/>
              </a:rPr>
              <a:t>，将</a:t>
            </a:r>
            <a:r>
              <a:rPr lang="zh-CN" altLang="en-US" sz="1600" dirty="0" smtClean="0">
                <a:solidFill>
                  <a:schemeClr val="bg1"/>
                </a:solidFill>
                <a:latin typeface="Hiragino Sans GB W3" panose="020B0300000000000000" pitchFamily="34" charset="-122"/>
                <a:ea typeface="Hiragino Sans GB W3" panose="020B0300000000000000" pitchFamily="34" charset="-122"/>
              </a:rPr>
              <a:t>在</a:t>
            </a:r>
            <a:r>
              <a:rPr lang="en-US" altLang="zh-CN" sz="2400" dirty="0" smtClean="0">
                <a:solidFill>
                  <a:schemeClr val="bg1"/>
                </a:solidFill>
                <a:latin typeface="Hiragino Sans GB W3" panose="020B0300000000000000" pitchFamily="34" charset="-122"/>
                <a:ea typeface="Hiragino Sans GB W3" panose="020B0300000000000000" pitchFamily="34" charset="-122"/>
              </a:rPr>
              <a:t>300</a:t>
            </a:r>
            <a:r>
              <a:rPr lang="zh-CN" altLang="en-US" sz="2400" dirty="0" smtClean="0">
                <a:solidFill>
                  <a:schemeClr val="bg1"/>
                </a:solidFill>
                <a:latin typeface="Hiragino Sans GB W3" panose="020B0300000000000000" pitchFamily="34" charset="-122"/>
                <a:ea typeface="Hiragino Sans GB W3" panose="020B0300000000000000" pitchFamily="34" charset="-122"/>
              </a:rPr>
              <a:t>万</a:t>
            </a:r>
            <a:r>
              <a:rPr lang="zh-CN" altLang="en-US" sz="1600" dirty="0" smtClean="0">
                <a:solidFill>
                  <a:schemeClr val="bg1"/>
                </a:solidFill>
                <a:latin typeface="Hiragino Sans GB W3" panose="020B0300000000000000" pitchFamily="34" charset="-122"/>
                <a:ea typeface="Hiragino Sans GB W3" panose="020B0300000000000000" pitchFamily="34" charset="-122"/>
              </a:rPr>
              <a:t>人</a:t>
            </a:r>
            <a:r>
              <a:rPr lang="zh-CN" altLang="en-US" sz="1600" dirty="0">
                <a:solidFill>
                  <a:schemeClr val="bg1"/>
                </a:solidFill>
                <a:latin typeface="Hiragino Sans GB W3" panose="020B0300000000000000" pitchFamily="34" charset="-122"/>
                <a:ea typeface="Hiragino Sans GB W3" panose="020B0300000000000000" pitchFamily="34" charset="-122"/>
              </a:rPr>
              <a:t>以</a:t>
            </a:r>
            <a:r>
              <a:rPr lang="zh-CN" altLang="en-US" sz="1600" dirty="0" smtClean="0">
                <a:solidFill>
                  <a:schemeClr val="bg1"/>
                </a:solidFill>
                <a:latin typeface="Hiragino Sans GB W3" panose="020B0300000000000000" pitchFamily="34" charset="-122"/>
                <a:ea typeface="Hiragino Sans GB W3" panose="020B0300000000000000" pitchFamily="34" charset="-122"/>
              </a:rPr>
              <a:t>上</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6" name="Rectangle 5"/>
          <p:cNvSpPr/>
          <p:nvPr/>
        </p:nvSpPr>
        <p:spPr>
          <a:xfrm>
            <a:off x="103032" y="1449444"/>
            <a:ext cx="3268616" cy="830997"/>
          </a:xfrm>
          <a:prstGeom prst="rect">
            <a:avLst/>
          </a:prstGeom>
        </p:spPr>
        <p:txBody>
          <a:bodyPr wrap="square">
            <a:spAutoFit/>
          </a:bodyPr>
          <a:lstStyle/>
          <a:p>
            <a:r>
              <a:rPr lang="zh-CN" altLang="en-US" sz="1600" dirty="0" smtClean="0">
                <a:solidFill>
                  <a:schemeClr val="bg1"/>
                </a:solidFill>
                <a:latin typeface="Hiragino Sans GB W3" panose="020B0300000000000000" pitchFamily="34" charset="-122"/>
                <a:ea typeface="Hiragino Sans GB W3" panose="020B0300000000000000" pitchFamily="34" charset="-122"/>
              </a:rPr>
              <a:t>把</a:t>
            </a:r>
            <a:r>
              <a:rPr lang="zh-CN" altLang="en-US" sz="1600" dirty="0">
                <a:solidFill>
                  <a:schemeClr val="bg1"/>
                </a:solidFill>
                <a:latin typeface="Hiragino Sans GB W3" panose="020B0300000000000000" pitchFamily="34" charset="-122"/>
                <a:ea typeface="Hiragino Sans GB W3" panose="020B0300000000000000" pitchFamily="34" charset="-122"/>
              </a:rPr>
              <a:t>找人才</a:t>
            </a:r>
            <a:r>
              <a:rPr lang="zh-CN" altLang="en-US" sz="1600" dirty="0" smtClean="0">
                <a:solidFill>
                  <a:schemeClr val="bg1"/>
                </a:solidFill>
                <a:latin typeface="Hiragino Sans GB W3" panose="020B0300000000000000" pitchFamily="34" charset="-122"/>
                <a:ea typeface="Hiragino Sans GB W3" panose="020B0300000000000000" pitchFamily="34" charset="-122"/>
              </a:rPr>
              <a:t>列为</a:t>
            </a:r>
            <a:r>
              <a:rPr lang="en-US" altLang="zh-CN" sz="1600" dirty="0">
                <a:solidFill>
                  <a:schemeClr val="bg1"/>
                </a:solidFill>
                <a:latin typeface="Hiragino Sans GB W3" panose="020B0300000000000000" pitchFamily="34" charset="-122"/>
                <a:ea typeface="Hiragino Sans GB W3" panose="020B0300000000000000" pitchFamily="34" charset="-122"/>
              </a:rPr>
              <a:t>CEO</a:t>
            </a:r>
            <a:r>
              <a:rPr lang="zh-CN" altLang="en-US" sz="1600" dirty="0">
                <a:solidFill>
                  <a:schemeClr val="bg1"/>
                </a:solidFill>
                <a:latin typeface="Hiragino Sans GB W3" panose="020B0300000000000000" pitchFamily="34" charset="-122"/>
                <a:ea typeface="Hiragino Sans GB W3" panose="020B0300000000000000" pitchFamily="34" charset="-122"/>
              </a:rPr>
              <a:t>最重要的工作，因</a:t>
            </a:r>
            <a:r>
              <a:rPr lang="zh-CN" altLang="en-US" sz="1600" dirty="0" smtClean="0">
                <a:solidFill>
                  <a:schemeClr val="bg1"/>
                </a:solidFill>
                <a:latin typeface="Hiragino Sans GB W3" panose="020B0300000000000000" pitchFamily="34" charset="-122"/>
                <a:ea typeface="Hiragino Sans GB W3" panose="020B0300000000000000" pitchFamily="34" charset="-122"/>
              </a:rPr>
              <a:t>为“人越来越贵，越来越缺，几年之内不会改观”</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3558" b="21042"/>
          <a:stretch/>
        </p:blipFill>
        <p:spPr>
          <a:xfrm flipH="1">
            <a:off x="-2" y="2449342"/>
            <a:ext cx="3365501" cy="1635517"/>
          </a:xfrm>
          <a:prstGeom prst="rect">
            <a:avLst/>
          </a:prstGeom>
        </p:spPr>
      </p:pic>
      <p:sp>
        <p:nvSpPr>
          <p:cNvPr id="9" name="Rectangle 8"/>
          <p:cNvSpPr/>
          <p:nvPr/>
        </p:nvSpPr>
        <p:spPr>
          <a:xfrm>
            <a:off x="1770332" y="2514710"/>
            <a:ext cx="1549061" cy="523220"/>
          </a:xfrm>
          <a:prstGeom prst="rect">
            <a:avLst/>
          </a:prstGeom>
        </p:spPr>
        <p:txBody>
          <a:bodyPr wrap="square">
            <a:spAutoFit/>
          </a:bodyPr>
          <a:lstStyle/>
          <a:p>
            <a:pPr algn="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亿邦动力</a:t>
            </a:r>
            <a:r>
              <a:rPr lang="en-US" altLang="zh-CN" sz="1400" dirty="0" smtClean="0">
                <a:solidFill>
                  <a:schemeClr val="bg1">
                    <a:lumMod val="95000"/>
                  </a:schemeClr>
                </a:solidFill>
                <a:latin typeface="Hiragino Sans GB W3" panose="020B0300000000000000" pitchFamily="34" charset="-122"/>
                <a:ea typeface="Hiragino Sans GB W3" panose="020B0300000000000000" pitchFamily="34" charset="-122"/>
              </a:rPr>
              <a:t>CEO</a:t>
            </a:r>
          </a:p>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郑</a:t>
            </a: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敏</a:t>
            </a:r>
          </a:p>
        </p:txBody>
      </p:sp>
      <p:sp>
        <p:nvSpPr>
          <p:cNvPr id="7" name="TextBox 6"/>
          <p:cNvSpPr txBox="1"/>
          <p:nvPr/>
        </p:nvSpPr>
        <p:spPr>
          <a:xfrm>
            <a:off x="6774289" y="6065948"/>
            <a:ext cx="1970467" cy="307777"/>
          </a:xfrm>
          <a:prstGeom prst="rect">
            <a:avLst/>
          </a:prstGeom>
          <a:noFill/>
        </p:spPr>
        <p:txBody>
          <a:bodyPr wrap="square" rtlCol="0">
            <a:spAutoFit/>
          </a:bodyPr>
          <a:lstStyle/>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小米创始人，雷军</a:t>
            </a:r>
            <a:endPar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245218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65000"/>
                    <a:lumOff val="35000"/>
                  </a:schemeClr>
                </a:solidFill>
                <a:latin typeface="Helvetica 35 Thin" pitchFamily="34" charset="0"/>
              </a:rPr>
              <a:t>#2</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zh-CN" dirty="0"/>
              <a:t>差异性检验</a:t>
            </a:r>
            <a:endParaRPr lang="zh-CN" altLang="en-US" dirty="0"/>
          </a:p>
        </p:txBody>
      </p:sp>
    </p:spTree>
    <p:extLst>
      <p:ext uri="{BB962C8B-B14F-4D97-AF65-F5344CB8AC3E}">
        <p14:creationId xmlns:p14="http://schemas.microsoft.com/office/powerpoint/2010/main" val="1461209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088203" y="3403600"/>
            <a:ext cx="7514884" cy="995072"/>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4"/>
          <p:cNvSpPr/>
          <p:nvPr/>
        </p:nvSpPr>
        <p:spPr>
          <a:xfrm>
            <a:off x="7305448" y="3398427"/>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ounded Rectangle 13"/>
          <p:cNvSpPr/>
          <p:nvPr/>
        </p:nvSpPr>
        <p:spPr>
          <a:xfrm>
            <a:off x="695325" y="1906076"/>
            <a:ext cx="7907762" cy="1436455"/>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1"/>
          <p:cNvSpPr/>
          <p:nvPr/>
        </p:nvSpPr>
        <p:spPr>
          <a:xfrm>
            <a:off x="7305449" y="1906076"/>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数据来源</a:t>
            </a:r>
          </a:p>
        </p:txBody>
      </p:sp>
      <p:sp>
        <p:nvSpPr>
          <p:cNvPr id="10" name="TextBox 9"/>
          <p:cNvSpPr txBox="1"/>
          <p:nvPr/>
        </p:nvSpPr>
        <p:spPr>
          <a:xfrm>
            <a:off x="3374265" y="2240928"/>
            <a:ext cx="4069724" cy="954107"/>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56,000,000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注册用户</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2,100,000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有效职位</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200,000,000+ </a:t>
            </a:r>
            <a:r>
              <a:rPr lang="zh-CN" altLang="en-US" sz="1600" dirty="0">
                <a:latin typeface="Hiragino Sans GB W3" panose="020B0300000000000000" pitchFamily="34" charset="-122"/>
                <a:ea typeface="Hiragino Sans GB W3" panose="020B0300000000000000" pitchFamily="34" charset="-122"/>
              </a:rPr>
              <a:t>页面浏览量</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p>
        </p:txBody>
      </p:sp>
      <p:sp>
        <p:nvSpPr>
          <p:cNvPr id="16" name="Rectangle 15"/>
          <p:cNvSpPr/>
          <p:nvPr/>
        </p:nvSpPr>
        <p:spPr>
          <a:xfrm>
            <a:off x="3374267" y="3749159"/>
            <a:ext cx="4360489" cy="369332"/>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2</a:t>
            </a:r>
            <a:r>
              <a:rPr lang="zh-CN" altLang="zh-CN" dirty="0">
                <a:latin typeface="Hiragino Sans GB W3" panose="020B0300000000000000" pitchFamily="34" charset="-122"/>
                <a:ea typeface="Hiragino Sans GB W3" panose="020B0300000000000000" pitchFamily="34" charset="-122"/>
              </a:rPr>
              <a:t>月底至</a:t>
            </a:r>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4</a:t>
            </a:r>
            <a:r>
              <a:rPr lang="zh-CN" altLang="zh-CN" dirty="0">
                <a:latin typeface="Hiragino Sans GB W3" panose="020B0300000000000000" pitchFamily="34" charset="-122"/>
                <a:ea typeface="Hiragino Sans GB W3" panose="020B0300000000000000" pitchFamily="34" charset="-122"/>
              </a:rPr>
              <a:t>月底</a:t>
            </a:r>
            <a:endParaRPr lang="zh-CN" altLang="en-US" dirty="0">
              <a:latin typeface="Hiragino Sans GB W3" panose="020B0300000000000000" pitchFamily="34" charset="-122"/>
              <a:ea typeface="Hiragino Sans GB W3" panose="020B0300000000000000" pitchFamily="34" charset="-122"/>
            </a:endParaRPr>
          </a:p>
        </p:txBody>
      </p:sp>
      <p:sp>
        <p:nvSpPr>
          <p:cNvPr id="21" name="Rounded Rectangle 20"/>
          <p:cNvSpPr/>
          <p:nvPr/>
        </p:nvSpPr>
        <p:spPr>
          <a:xfrm>
            <a:off x="1389359" y="4464930"/>
            <a:ext cx="7213729" cy="866208"/>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8"/>
          <p:cNvSpPr/>
          <p:nvPr/>
        </p:nvSpPr>
        <p:spPr>
          <a:xfrm>
            <a:off x="3374265" y="4720761"/>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电子商务行业、</a:t>
            </a:r>
            <a:r>
              <a:rPr lang="en-US" altLang="zh-CN" dirty="0">
                <a:latin typeface="Hiragino Sans GB W3" panose="020B0300000000000000" pitchFamily="34" charset="-122"/>
                <a:ea typeface="Hiragino Sans GB W3" panose="020B0300000000000000" pitchFamily="34" charset="-122"/>
              </a:rPr>
              <a:t>IT</a:t>
            </a:r>
            <a:r>
              <a:rPr lang="zh-CN" altLang="en-US" dirty="0">
                <a:latin typeface="Hiragino Sans GB W3" panose="020B0300000000000000" pitchFamily="34" charset="-122"/>
                <a:ea typeface="Hiragino Sans GB W3" panose="020B0300000000000000" pitchFamily="34" charset="-122"/>
              </a:rPr>
              <a:t>行业和传统行业</a:t>
            </a:r>
          </a:p>
        </p:txBody>
      </p:sp>
      <p:sp>
        <p:nvSpPr>
          <p:cNvPr id="23" name="Rectangle 22"/>
          <p:cNvSpPr/>
          <p:nvPr/>
        </p:nvSpPr>
        <p:spPr>
          <a:xfrm>
            <a:off x="693161" y="1243261"/>
            <a:ext cx="7997702" cy="461665"/>
          </a:xfrm>
          <a:prstGeom prst="rect">
            <a:avLst/>
          </a:prstGeom>
        </p:spPr>
        <p:txBody>
          <a:bodyPr wrap="none">
            <a:spAutoFit/>
          </a:bodyPr>
          <a:lstStyle/>
          <a:p>
            <a:r>
              <a:rPr lang="zh-CN" altLang="en-US" dirty="0">
                <a:latin typeface="华文中宋" panose="02010600040101010101" pitchFamily="2" charset="-122"/>
                <a:ea typeface="华文中宋" panose="02010600040101010101" pitchFamily="2" charset="-122"/>
              </a:rPr>
              <a:t>搜集数据共</a:t>
            </a:r>
            <a:r>
              <a:rPr lang="en-US" altLang="zh-CN" sz="2400" dirty="0">
                <a:solidFill>
                  <a:srgbClr val="5489CE"/>
                </a:solidFill>
                <a:latin typeface="华文中宋" panose="02010600040101010101" pitchFamily="2" charset="-122"/>
                <a:ea typeface="华文中宋" panose="02010600040101010101" pitchFamily="2" charset="-122"/>
              </a:rPr>
              <a:t>543661</a:t>
            </a:r>
            <a:r>
              <a:rPr lang="zh-CN" altLang="en-US" dirty="0">
                <a:latin typeface="华文中宋" panose="02010600040101010101" pitchFamily="2" charset="-122"/>
                <a:ea typeface="华文中宋" panose="02010600040101010101" pitchFamily="2" charset="-122"/>
              </a:rPr>
              <a:t>条，</a:t>
            </a:r>
            <a:r>
              <a:rPr lang="zh-CN" altLang="zh-CN" dirty="0">
                <a:latin typeface="华文中宋" panose="02010600040101010101" pitchFamily="2" charset="-122"/>
                <a:ea typeface="华文中宋" panose="02010600040101010101" pitchFamily="2" charset="-122"/>
              </a:rPr>
              <a:t>其中有效数据</a:t>
            </a:r>
            <a:r>
              <a:rPr lang="en-US" altLang="zh-CN" sz="2400" dirty="0">
                <a:solidFill>
                  <a:srgbClr val="5489CE"/>
                </a:solidFill>
                <a:latin typeface="华文中宋" panose="02010600040101010101" pitchFamily="2" charset="-122"/>
                <a:ea typeface="华文中宋" panose="02010600040101010101" pitchFamily="2" charset="-122"/>
              </a:rPr>
              <a:t>459816</a:t>
            </a:r>
            <a:r>
              <a:rPr lang="zh-CN" altLang="zh-CN" dirty="0">
                <a:latin typeface="华文中宋" panose="02010600040101010101" pitchFamily="2" charset="-122"/>
                <a:ea typeface="华文中宋" panose="02010600040101010101" pitchFamily="2" charset="-122"/>
              </a:rPr>
              <a:t>条，有效率为</a:t>
            </a:r>
            <a:r>
              <a:rPr lang="en-US" altLang="zh-CN" sz="2400" dirty="0">
                <a:solidFill>
                  <a:srgbClr val="5489CE"/>
                </a:solidFill>
                <a:latin typeface="华文中宋" panose="02010600040101010101" pitchFamily="2" charset="-122"/>
                <a:ea typeface="华文中宋" panose="02010600040101010101" pitchFamily="2" charset="-122"/>
              </a:rPr>
              <a:t>84.58%</a:t>
            </a:r>
            <a:endParaRPr lang="zh-CN" altLang="en-US" dirty="0">
              <a:solidFill>
                <a:srgbClr val="5489CE"/>
              </a:solidFill>
              <a:latin typeface="华文中宋" panose="02010600040101010101" pitchFamily="2" charset="-122"/>
              <a:ea typeface="华文中宋" panose="02010600040101010101" pitchFamily="2" charset="-122"/>
            </a:endParaRPr>
          </a:p>
        </p:txBody>
      </p:sp>
      <p:sp>
        <p:nvSpPr>
          <p:cNvPr id="6" name="TextBox 5"/>
          <p:cNvSpPr txBox="1"/>
          <p:nvPr/>
        </p:nvSpPr>
        <p:spPr>
          <a:xfrm>
            <a:off x="7292568" y="1893703"/>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数据来源</a:t>
            </a:r>
          </a:p>
        </p:txBody>
      </p:sp>
      <p:sp>
        <p:nvSpPr>
          <p:cNvPr id="26" name="TextBox 25"/>
          <p:cNvSpPr txBox="1"/>
          <p:nvPr/>
        </p:nvSpPr>
        <p:spPr>
          <a:xfrm>
            <a:off x="7295277" y="3392239"/>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时间跨度</a:t>
            </a:r>
          </a:p>
        </p:txBody>
      </p:sp>
      <p:sp>
        <p:nvSpPr>
          <p:cNvPr id="27" name="Rectangle 26"/>
          <p:cNvSpPr/>
          <p:nvPr/>
        </p:nvSpPr>
        <p:spPr>
          <a:xfrm>
            <a:off x="7316918" y="4474653"/>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7330848" y="4480834"/>
            <a:ext cx="101495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关注行业</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12" y="2268143"/>
            <a:ext cx="2102378" cy="873591"/>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20634" b="6599"/>
          <a:stretch/>
        </p:blipFill>
        <p:spPr>
          <a:xfrm>
            <a:off x="1389358" y="3458624"/>
            <a:ext cx="1685332" cy="817576"/>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26188"/>
          <a:stretch/>
        </p:blipFill>
        <p:spPr>
          <a:xfrm>
            <a:off x="1947726" y="4570337"/>
            <a:ext cx="1126964" cy="678161"/>
          </a:xfrm>
          <a:prstGeom prst="rect">
            <a:avLst/>
          </a:prstGeom>
        </p:spPr>
      </p:pic>
      <p:sp>
        <p:nvSpPr>
          <p:cNvPr id="36" name="Rounded Rectangle 35"/>
          <p:cNvSpPr/>
          <p:nvPr/>
        </p:nvSpPr>
        <p:spPr>
          <a:xfrm>
            <a:off x="1712890" y="5404489"/>
            <a:ext cx="6890196" cy="781340"/>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36"/>
          <p:cNvSpPr/>
          <p:nvPr/>
        </p:nvSpPr>
        <p:spPr>
          <a:xfrm>
            <a:off x="3374265" y="5660320"/>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学历和工作经验</a:t>
            </a:r>
          </a:p>
        </p:txBody>
      </p:sp>
      <p:sp>
        <p:nvSpPr>
          <p:cNvPr id="38" name="Rectangle 37"/>
          <p:cNvSpPr/>
          <p:nvPr/>
        </p:nvSpPr>
        <p:spPr>
          <a:xfrm>
            <a:off x="7316918" y="5414212"/>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330849" y="5420393"/>
            <a:ext cx="1014951"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关注变量</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7120" y="5452627"/>
            <a:ext cx="907570" cy="681686"/>
          </a:xfrm>
          <a:prstGeom prst="rect">
            <a:avLst/>
          </a:prstGeom>
        </p:spPr>
      </p:pic>
    </p:spTree>
    <p:extLst>
      <p:ext uri="{BB962C8B-B14F-4D97-AF65-F5344CB8AC3E}">
        <p14:creationId xmlns:p14="http://schemas.microsoft.com/office/powerpoint/2010/main" val="121685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p>
        </p:txBody>
      </p:sp>
      <p:sp>
        <p:nvSpPr>
          <p:cNvPr id="2" name="Rectangle 1"/>
          <p:cNvSpPr/>
          <p:nvPr/>
        </p:nvSpPr>
        <p:spPr>
          <a:xfrm>
            <a:off x="6082983" y="431741"/>
            <a:ext cx="1569660" cy="369332"/>
          </a:xfrm>
          <a:prstGeom prst="rect">
            <a:avLst/>
          </a:prstGeom>
        </p:spPr>
        <p:txBody>
          <a:bodyPr wrap="non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卡方检验概述</a:t>
            </a:r>
          </a:p>
        </p:txBody>
      </p:sp>
      <p:sp>
        <p:nvSpPr>
          <p:cNvPr id="3" name="Rectangle 2"/>
          <p:cNvSpPr/>
          <p:nvPr/>
        </p:nvSpPr>
        <p:spPr>
          <a:xfrm>
            <a:off x="6162676" y="0"/>
            <a:ext cx="1404937" cy="136982"/>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1371734" y="1740673"/>
            <a:ext cx="6832109" cy="369332"/>
          </a:xfrm>
          <a:prstGeom prst="rect">
            <a:avLst/>
          </a:prstGeom>
        </p:spPr>
        <p:txBody>
          <a:bodyPr wrap="square">
            <a:spAutoFit/>
          </a:bodyPr>
          <a:lstStyle/>
          <a:p>
            <a:r>
              <a:rPr lang="zh-CN" altLang="en-US" dirty="0">
                <a:latin typeface="华文细黑" panose="02010600040101010101" pitchFamily="2" charset="-122"/>
                <a:ea typeface="华文细黑" panose="02010600040101010101" pitchFamily="2" charset="-122"/>
              </a:rPr>
              <a:t>卡方检验是一种用途很广的计数资料的</a:t>
            </a:r>
          </a:p>
        </p:txBody>
      </p:sp>
      <p:sp>
        <p:nvSpPr>
          <p:cNvPr id="9" name="Rectangle 8"/>
          <p:cNvSpPr/>
          <p:nvPr/>
        </p:nvSpPr>
        <p:spPr>
          <a:xfrm>
            <a:off x="5386088" y="1740673"/>
            <a:ext cx="1569660" cy="369332"/>
          </a:xfrm>
          <a:prstGeom prst="rect">
            <a:avLst/>
          </a:prstGeom>
          <a:solidFill>
            <a:srgbClr val="5489CE"/>
          </a:solidFill>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假设检验方法</a:t>
            </a:r>
          </a:p>
        </p:txBody>
      </p:sp>
      <p:cxnSp>
        <p:nvCxnSpPr>
          <p:cNvPr id="11" name="Straight Connector 10"/>
          <p:cNvCxnSpPr/>
          <p:nvPr/>
        </p:nvCxnSpPr>
        <p:spPr>
          <a:xfrm>
            <a:off x="1371732" y="2099255"/>
            <a:ext cx="4007214"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3118777" y="2515884"/>
                <a:ext cx="2260171" cy="82657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zh-CN" altLang="en-US" i="1">
                              <a:solidFill>
                                <a:schemeClr val="tx1">
                                  <a:lumMod val="85000"/>
                                  <a:lumOff val="15000"/>
                                </a:schemeClr>
                              </a:solidFill>
                              <a:latin typeface="Cambria Math"/>
                            </a:rPr>
                          </m:ctrlPr>
                        </m:sSupPr>
                        <m:e>
                          <m:r>
                            <a:rPr lang="zh-CN" altLang="en-US" i="1">
                              <a:solidFill>
                                <a:schemeClr val="tx1">
                                  <a:lumMod val="85000"/>
                                  <a:lumOff val="15000"/>
                                </a:schemeClr>
                              </a:solidFill>
                              <a:latin typeface="Cambria Math" panose="02040503050406030204" pitchFamily="18" charset="0"/>
                            </a:rPr>
                            <m:t>𝜒</m:t>
                          </m:r>
                        </m:e>
                        <m:sup>
                          <m:r>
                            <a:rPr lang="zh-CN" altLang="en-US">
                              <a:solidFill>
                                <a:schemeClr val="tx1">
                                  <a:lumMod val="85000"/>
                                  <a:lumOff val="15000"/>
                                </a:schemeClr>
                              </a:solidFill>
                              <a:latin typeface="Cambria Math" panose="02040503050406030204" pitchFamily="18" charset="0"/>
                            </a:rPr>
                            <m:t>2</m:t>
                          </m:r>
                        </m:sup>
                      </m:sSup>
                      <m:r>
                        <a:rPr lang="zh-CN" altLang="en-US">
                          <a:solidFill>
                            <a:schemeClr val="tx1">
                              <a:lumMod val="85000"/>
                              <a:lumOff val="15000"/>
                            </a:schemeClr>
                          </a:solidFill>
                          <a:latin typeface="Cambria Math" panose="02040503050406030204" pitchFamily="18" charset="0"/>
                        </a:rPr>
                        <m:t>=</m:t>
                      </m:r>
                      <m:nary>
                        <m:naryPr>
                          <m:chr m:val="∑"/>
                          <m:subHide m:val="on"/>
                          <m:supHide m:val="on"/>
                          <m:ctrlPr>
                            <a:rPr lang="zh-CN" altLang="en-US" i="1">
                              <a:solidFill>
                                <a:schemeClr val="tx1">
                                  <a:lumMod val="85000"/>
                                  <a:lumOff val="15000"/>
                                </a:schemeClr>
                              </a:solidFill>
                              <a:latin typeface="Cambria Math"/>
                            </a:rPr>
                          </m:ctrlPr>
                        </m:naryPr>
                        <m:sub/>
                        <m:sup/>
                        <m:e>
                          <m:f>
                            <m:fPr>
                              <m:ctrlPr>
                                <a:rPr lang="zh-CN" altLang="en-US" i="1">
                                  <a:solidFill>
                                    <a:schemeClr val="tx1">
                                      <a:lumMod val="85000"/>
                                      <a:lumOff val="15000"/>
                                    </a:schemeClr>
                                  </a:solidFill>
                                  <a:latin typeface="Cambria Math"/>
                                </a:rPr>
                              </m:ctrlPr>
                            </m:fPr>
                            <m:num>
                              <m:sSup>
                                <m:sSupPr>
                                  <m:ctrlPr>
                                    <a:rPr lang="zh-CN" altLang="en-US" i="1">
                                      <a:solidFill>
                                        <a:schemeClr val="tx1">
                                          <a:lumMod val="85000"/>
                                          <a:lumOff val="15000"/>
                                        </a:schemeClr>
                                      </a:solidFill>
                                      <a:latin typeface="Cambria Math"/>
                                    </a:rPr>
                                  </m:ctrlPr>
                                </m:sSupPr>
                                <m:e>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A</m:t>
                                  </m:r>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T</m:t>
                                  </m:r>
                                  <m:r>
                                    <a:rPr lang="zh-CN" altLang="en-US">
                                      <a:solidFill>
                                        <a:schemeClr val="tx1">
                                          <a:lumMod val="85000"/>
                                          <a:lumOff val="15000"/>
                                        </a:schemeClr>
                                      </a:solidFill>
                                      <a:latin typeface="Cambria Math" panose="02040503050406030204" pitchFamily="18" charset="0"/>
                                    </a:rPr>
                                    <m:t>）</m:t>
                                  </m:r>
                                </m:e>
                                <m:sup>
                                  <m:r>
                                    <a:rPr lang="zh-CN" altLang="en-US">
                                      <a:solidFill>
                                        <a:schemeClr val="tx1">
                                          <a:lumMod val="85000"/>
                                          <a:lumOff val="15000"/>
                                        </a:schemeClr>
                                      </a:solidFill>
                                      <a:latin typeface="Cambria Math" panose="02040503050406030204" pitchFamily="18" charset="0"/>
                                    </a:rPr>
                                    <m:t>2</m:t>
                                  </m:r>
                                </m:sup>
                              </m:sSup>
                            </m:num>
                            <m:den>
                              <m:r>
                                <a:rPr lang="zh-CN" altLang="en-US" i="1">
                                  <a:solidFill>
                                    <a:schemeClr val="tx1">
                                      <a:lumMod val="85000"/>
                                      <a:lumOff val="15000"/>
                                    </a:schemeClr>
                                  </a:solidFill>
                                  <a:latin typeface="Cambria Math" panose="02040503050406030204" pitchFamily="18" charset="0"/>
                                </a:rPr>
                                <m:t>𝑇</m:t>
                              </m:r>
                            </m:den>
                          </m:f>
                        </m:e>
                      </m:nary>
                    </m:oMath>
                  </m:oMathPara>
                </a14:m>
                <a:endParaRPr lang="zh-CN" altLang="en-US" dirty="0">
                  <a:solidFill>
                    <a:schemeClr val="tx1">
                      <a:lumMod val="85000"/>
                      <a:lumOff val="15000"/>
                    </a:schemeClr>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3118775" y="2515882"/>
                <a:ext cx="2260171" cy="826573"/>
              </a:xfrm>
              <a:prstGeom prst="rect">
                <a:avLst/>
              </a:prstGeom>
              <a:blipFill rotWithShape="0">
                <a:blip r:embed="rId2"/>
                <a:stretch>
                  <a:fillRect/>
                </a:stretch>
              </a:blipFill>
            </p:spPr>
            <p:txBody>
              <a:bodyPr/>
              <a:lstStyle/>
              <a:p>
                <a:r>
                  <a:rPr lang="zh-CN" altLang="en-US">
                    <a:noFill/>
                  </a:rPr>
                  <a:t> </a:t>
                </a:r>
              </a:p>
            </p:txBody>
          </p:sp>
        </mc:Fallback>
      </mc:AlternateContent>
      <p:sp>
        <p:nvSpPr>
          <p:cNvPr id="15" name="Oval 14"/>
          <p:cNvSpPr/>
          <p:nvPr/>
        </p:nvSpPr>
        <p:spPr>
          <a:xfrm>
            <a:off x="146819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Oval 33"/>
          <p:cNvSpPr/>
          <p:nvPr/>
        </p:nvSpPr>
        <p:spPr>
          <a:xfrm>
            <a:off x="366642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Oval 34"/>
          <p:cNvSpPr/>
          <p:nvPr/>
        </p:nvSpPr>
        <p:spPr>
          <a:xfrm>
            <a:off x="5863484"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ight Triangle 15"/>
          <p:cNvSpPr/>
          <p:nvPr/>
        </p:nvSpPr>
        <p:spPr>
          <a:xfrm rot="13500000">
            <a:off x="3136038" y="4982443"/>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16"/>
          <p:cNvSpPr/>
          <p:nvPr/>
        </p:nvSpPr>
        <p:spPr>
          <a:xfrm>
            <a:off x="1614727" y="4956772"/>
            <a:ext cx="1338828"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建立零假说</a:t>
            </a:r>
          </a:p>
        </p:txBody>
      </p:sp>
      <p:sp>
        <p:nvSpPr>
          <p:cNvPr id="36" name="Rectangle 35"/>
          <p:cNvSpPr/>
          <p:nvPr/>
        </p:nvSpPr>
        <p:spPr>
          <a:xfrm>
            <a:off x="3838357" y="4843675"/>
            <a:ext cx="1338828" cy="646331"/>
          </a:xfrm>
          <a:prstGeom prst="rect">
            <a:avLst/>
          </a:prstGeom>
        </p:spPr>
        <p:txBody>
          <a:bodyPr wrap="none">
            <a:spAutoFit/>
          </a:bodyPr>
          <a:lstStyle/>
          <a:p>
            <a:pPr algn="ctr"/>
            <a:r>
              <a:rPr lang="zh-CN" altLang="zh-CN" dirty="0">
                <a:solidFill>
                  <a:schemeClr val="bg1"/>
                </a:solidFill>
                <a:latin typeface="Hiragino Sans GB W3" panose="020B0300000000000000" pitchFamily="34" charset="-122"/>
                <a:ea typeface="Hiragino Sans GB W3" panose="020B0300000000000000" pitchFamily="34" charset="-122"/>
              </a:rPr>
              <a:t>确定数据间</a:t>
            </a:r>
            <a:endParaRPr lang="en-US" altLang="zh-CN" dirty="0">
              <a:solidFill>
                <a:schemeClr val="bg1"/>
              </a:solidFill>
              <a:latin typeface="Hiragino Sans GB W3" panose="020B0300000000000000" pitchFamily="34" charset="-122"/>
              <a:ea typeface="Hiragino Sans GB W3" panose="020B0300000000000000" pitchFamily="34" charset="-122"/>
            </a:endParaRPr>
          </a:p>
          <a:p>
            <a:pPr algn="ctr"/>
            <a:r>
              <a:rPr lang="zh-CN" altLang="zh-CN" dirty="0">
                <a:solidFill>
                  <a:schemeClr val="bg1"/>
                </a:solidFill>
                <a:latin typeface="Hiragino Sans GB W3" panose="020B0300000000000000" pitchFamily="34" charset="-122"/>
                <a:ea typeface="Hiragino Sans GB W3" panose="020B0300000000000000" pitchFamily="34" charset="-122"/>
              </a:rPr>
              <a:t>实际差异</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37" name="Rectangle 36"/>
          <p:cNvSpPr/>
          <p:nvPr/>
        </p:nvSpPr>
        <p:spPr>
          <a:xfrm>
            <a:off x="5921119" y="4956772"/>
            <a:ext cx="1569660"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确定检验结果</a:t>
            </a:r>
          </a:p>
        </p:txBody>
      </p:sp>
      <p:sp>
        <p:nvSpPr>
          <p:cNvPr id="40" name="Right Triangle 39"/>
          <p:cNvSpPr/>
          <p:nvPr/>
        </p:nvSpPr>
        <p:spPr>
          <a:xfrm rot="13500000">
            <a:off x="5366502" y="5018731"/>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Straight Connector 18"/>
          <p:cNvCxnSpPr/>
          <p:nvPr/>
        </p:nvCxnSpPr>
        <p:spPr>
          <a:xfrm>
            <a:off x="1371734" y="4076700"/>
            <a:ext cx="60225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371732" y="3729406"/>
            <a:ext cx="2262158" cy="369332"/>
          </a:xfrm>
          <a:prstGeom prst="rect">
            <a:avLst/>
          </a:prstGeom>
        </p:spPr>
        <p:txBody>
          <a:bodyPr wrap="none">
            <a:spAutoFit/>
          </a:bodyPr>
          <a:lstStyle/>
          <a:p>
            <a:r>
              <a:rPr lang="zh-CN" altLang="en-US" dirty="0">
                <a:latin typeface="华文细黑" panose="02010600040101010101" pitchFamily="2" charset="-122"/>
                <a:ea typeface="华文细黑" panose="02010600040101010101" pitchFamily="2" charset="-122"/>
              </a:rPr>
              <a:t>进行卡方检验的步骤</a:t>
            </a:r>
          </a:p>
        </p:txBody>
      </p:sp>
    </p:spTree>
    <p:extLst>
      <p:ext uri="{BB962C8B-B14F-4D97-AF65-F5344CB8AC3E}">
        <p14:creationId xmlns:p14="http://schemas.microsoft.com/office/powerpoint/2010/main" val="1563216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688</TotalTime>
  <Words>1833</Words>
  <Application>Microsoft Office PowerPoint</Application>
  <PresentationFormat>全屏显示(4:3)</PresentationFormat>
  <Paragraphs>224</Paragraphs>
  <Slides>20</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20</vt:i4>
      </vt:variant>
    </vt:vector>
  </HeadingPairs>
  <TitlesOfParts>
    <vt:vector size="41" baseType="lpstr">
      <vt:lpstr>Arial</vt:lpstr>
      <vt:lpstr>宋体</vt:lpstr>
      <vt:lpstr>Helvetica 35 Thin</vt:lpstr>
      <vt:lpstr>黑体</vt:lpstr>
      <vt:lpstr>Impact</vt:lpstr>
      <vt:lpstr>Cambria Math</vt:lpstr>
      <vt:lpstr>Gadugi</vt:lpstr>
      <vt:lpstr>Arial Unicode MS</vt:lpstr>
      <vt:lpstr>Franklin Gothic Medium</vt:lpstr>
      <vt:lpstr>华文中宋</vt:lpstr>
      <vt:lpstr>Calibri Light</vt:lpstr>
      <vt:lpstr>方正兰亭纤黑_GBK</vt:lpstr>
      <vt:lpstr>华文细黑</vt:lpstr>
      <vt:lpstr>Hiragino Sans GB W3</vt:lpstr>
      <vt:lpstr>方正粗宋简体</vt:lpstr>
      <vt:lpstr>Times New Roman</vt:lpstr>
      <vt:lpstr>微软雅黑</vt:lpstr>
      <vt:lpstr>PMingLiU-ExtB</vt:lpstr>
      <vt:lpstr>Calibri</vt:lpstr>
      <vt:lpstr>Hiragino Sans GB W6</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刘滨</dc:creator>
  <cp:lastModifiedBy>雨林木风</cp:lastModifiedBy>
  <cp:revision>295</cp:revision>
  <dcterms:created xsi:type="dcterms:W3CDTF">2013-05-03T06:26:29Z</dcterms:created>
  <dcterms:modified xsi:type="dcterms:W3CDTF">2013-05-27T11:46:45Z</dcterms:modified>
</cp:coreProperties>
</file>